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5"/>
    <p:sldMasterId id="2147483669" r:id="rId6"/>
    <p:sldMasterId id="21474836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embeddedFontLst>
    <p:embeddedFont>
      <p:font typeface="Arial Black"/>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9">
          <p15:clr>
            <a:srgbClr val="A4A3A4"/>
          </p15:clr>
        </p15:guide>
        <p15:guide id="2" pos="144">
          <p15:clr>
            <a:srgbClr val="A4A3A4"/>
          </p15:clr>
        </p15:guide>
        <p15:guide id="3" pos="5572">
          <p15:clr>
            <a:srgbClr val="9AA0A6"/>
          </p15:clr>
        </p15:guide>
        <p15:guide id="4" orient="horz" pos="29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3154D8-08FA-4C6D-AED4-1D02D8130EA7}">
  <a:tblStyle styleId="{003154D8-08FA-4C6D-AED4-1D02D8130E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9" orient="horz"/>
        <p:guide pos="144"/>
        <p:guide pos="5572"/>
        <p:guide pos="29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ArialBlack-regular.fntdata"/><Relationship Id="rId30" Type="http://schemas.openxmlformats.org/officeDocument/2006/relationships/slide" Target="slides/slide22.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f61db57e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our </a:t>
            </a:r>
            <a:r>
              <a:rPr lang="en"/>
              <a:t>group</a:t>
            </a:r>
            <a:r>
              <a:rPr lang="en"/>
              <a:t> project </a:t>
            </a:r>
            <a:endParaRPr/>
          </a:p>
        </p:txBody>
      </p:sp>
      <p:sp>
        <p:nvSpPr>
          <p:cNvPr id="111" name="Google Shape;111;g19f61db57e5_2_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3febd6ef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The regression looks Correlated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Scores: measures quality of a movie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rPr>
              <a:t>It is also worth checking if male-led movies are </a:t>
            </a:r>
            <a:r>
              <a:rPr i="1" lang="en" sz="1600">
                <a:solidFill>
                  <a:schemeClr val="dk1"/>
                </a:solidFill>
                <a:highlight>
                  <a:schemeClr val="lt1"/>
                </a:highlight>
              </a:rPr>
              <a:t>better in quality</a:t>
            </a:r>
            <a:r>
              <a:rPr lang="en" sz="1600">
                <a:solidFill>
                  <a:schemeClr val="dk1"/>
                </a:solidFill>
                <a:highlight>
                  <a:schemeClr val="lt1"/>
                </a:highlight>
              </a:rPr>
              <a:t> than female-lead movies, as if that’s the case, it might provide a more logical explanation why male-led movies make more money.</a:t>
            </a:r>
            <a:endParaRPr sz="1600">
              <a:solidFill>
                <a:schemeClr val="dk1"/>
              </a:solidFill>
            </a:endParaRPr>
          </a:p>
        </p:txBody>
      </p:sp>
      <p:sp>
        <p:nvSpPr>
          <p:cNvPr id="183" name="Google Shape;183;g1a3febd6ef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3febd6ef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control genre</a:t>
            </a:r>
            <a:endParaRPr/>
          </a:p>
          <a:p>
            <a:pPr indent="0" lvl="0" marL="0" rtl="0" algn="l">
              <a:spcBef>
                <a:spcPts val="0"/>
              </a:spcBef>
              <a:spcAft>
                <a:spcPts val="0"/>
              </a:spcAft>
              <a:buNone/>
            </a:pPr>
            <a:r>
              <a:rPr lang="en"/>
              <a:t>For the genre and rating variables</a:t>
            </a:r>
            <a:endParaRPr/>
          </a:p>
          <a:p>
            <a:pPr indent="-298450" lvl="0" marL="457200" rtl="0" algn="l">
              <a:spcBef>
                <a:spcPts val="0"/>
              </a:spcBef>
              <a:spcAft>
                <a:spcPts val="0"/>
              </a:spcAft>
              <a:buSzPts val="1100"/>
              <a:buChar char="-"/>
            </a:pPr>
            <a:r>
              <a:rPr lang="en"/>
              <a:t> group them</a:t>
            </a:r>
            <a:endParaRPr/>
          </a:p>
          <a:p>
            <a:pPr indent="-298450" lvl="0" marL="457200" rtl="0" algn="l">
              <a:spcBef>
                <a:spcPts val="0"/>
              </a:spcBef>
              <a:spcAft>
                <a:spcPts val="0"/>
              </a:spcAft>
              <a:buSzPts val="1100"/>
              <a:buChar char="-"/>
            </a:pPr>
            <a:r>
              <a:rPr lang="en"/>
              <a:t>make their weights comparable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average revenue for different </a:t>
            </a:r>
            <a:r>
              <a:rPr lang="en"/>
              <a:t>genres</a:t>
            </a:r>
            <a:r>
              <a:rPr lang="en"/>
              <a:t> and </a:t>
            </a:r>
            <a:r>
              <a:rPr lang="en"/>
              <a:t>rating are different</a:t>
            </a:r>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Rating: limits targeted audience of a movie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t/>
            </a:r>
            <a:endParaRPr sz="16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Pass to gabriel </a:t>
            </a:r>
            <a:endParaRPr/>
          </a:p>
          <a:p>
            <a:pPr indent="-298450" lvl="0" marL="457200" rtl="0" algn="l">
              <a:spcBef>
                <a:spcPts val="0"/>
              </a:spcBef>
              <a:spcAft>
                <a:spcPts val="0"/>
              </a:spcAft>
              <a:buSzPts val="1100"/>
              <a:buChar char="-"/>
            </a:pPr>
            <a:r>
              <a:rPr lang="en"/>
              <a:t>Summarise our control variables</a:t>
            </a:r>
            <a:endParaRPr/>
          </a:p>
          <a:p>
            <a:pPr indent="-298450" lvl="0" marL="457200" rtl="0" algn="l">
              <a:spcBef>
                <a:spcPts val="0"/>
              </a:spcBef>
              <a:spcAft>
                <a:spcPts val="0"/>
              </a:spcAft>
              <a:buSzPts val="1100"/>
              <a:buChar char="-"/>
            </a:pPr>
            <a:r>
              <a:rPr lang="en"/>
              <a:t>Explain our model</a:t>
            </a:r>
            <a:endParaRPr/>
          </a:p>
          <a:p>
            <a:pPr indent="0" lvl="0" marL="0" rtl="0" algn="l">
              <a:spcBef>
                <a:spcPts val="0"/>
              </a:spcBef>
              <a:spcAft>
                <a:spcPts val="0"/>
              </a:spcAft>
              <a:buNone/>
            </a:pPr>
            <a:r>
              <a:t/>
            </a:r>
            <a:endParaRPr/>
          </a:p>
        </p:txBody>
      </p:sp>
      <p:sp>
        <p:nvSpPr>
          <p:cNvPr id="191" name="Google Shape;191;g1a3febd6ef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f61db5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9f61db57e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9a43a32578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9a43a32578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recap  of our control variables. According to results of descriptive analysis and external </a:t>
            </a:r>
            <a:r>
              <a:rPr lang="en"/>
              <a:t>information</a:t>
            </a:r>
            <a:r>
              <a:rPr lang="en"/>
              <a:t>, we </a:t>
            </a:r>
            <a:r>
              <a:rPr lang="en"/>
              <a:t>will include those variables in our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12be12ec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the model without including gender.</a:t>
            </a:r>
            <a:endParaRPr/>
          </a:p>
        </p:txBody>
      </p:sp>
      <p:sp>
        <p:nvSpPr>
          <p:cNvPr id="219" name="Google Shape;219;g1a12be12ec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9a43a32578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9a43a32578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The results is </a:t>
            </a:r>
            <a:r>
              <a:rPr lang="en" sz="1200">
                <a:solidFill>
                  <a:schemeClr val="dk1"/>
                </a:solidFill>
              </a:rPr>
              <a:t>opposite</a:t>
            </a:r>
            <a:r>
              <a:rPr lang="en" sz="1200">
                <a:solidFill>
                  <a:schemeClr val="dk1"/>
                </a:solidFill>
              </a:rPr>
              <a:t> to common </a:t>
            </a:r>
            <a:r>
              <a:rPr lang="en" sz="1200">
                <a:solidFill>
                  <a:schemeClr val="dk1"/>
                </a:solidFill>
              </a:rPr>
              <a:t>perception</a:t>
            </a:r>
            <a:r>
              <a:rPr lang="en" sz="1200">
                <a:solidFill>
                  <a:schemeClr val="dk1"/>
                </a:solidFill>
              </a:rPr>
              <a:t> that male leads movie produce more revenue than female, under the same conditions.</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If combined with other factors, how gender affects revenue</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a43a32578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a43a32578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Efficiency of transforming budget into revenue is different for male and female leads movies.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If budget has different effect on revenue depending on the of value gender.</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But when we consider the </a:t>
            </a:r>
            <a:r>
              <a:rPr lang="en" sz="1200">
                <a:solidFill>
                  <a:schemeClr val="dk1"/>
                </a:solidFill>
              </a:rPr>
              <a:t>interaction</a:t>
            </a:r>
            <a:r>
              <a:rPr lang="en" sz="1200">
                <a:solidFill>
                  <a:schemeClr val="dk1"/>
                </a:solidFill>
              </a:rPr>
              <a:t> term, we can see that for 1% increase in budget, the male will make </a:t>
            </a:r>
            <a:r>
              <a:rPr lang="en" sz="1200">
                <a:solidFill>
                  <a:srgbClr val="FF0000"/>
                </a:solidFill>
              </a:rPr>
              <a:t>0.1117% more revenue.</a:t>
            </a:r>
            <a:endParaRPr sz="1200">
              <a:solidFill>
                <a:srgbClr val="FF0000"/>
              </a:solidFill>
            </a:endParaRPr>
          </a:p>
          <a:p>
            <a:pPr indent="0" lvl="0" marL="0" rtl="0" algn="l">
              <a:lnSpc>
                <a:spcPct val="100000"/>
              </a:lnSpc>
              <a:spcBef>
                <a:spcPts val="0"/>
              </a:spcBef>
              <a:spcAft>
                <a:spcPts val="0"/>
              </a:spcAft>
              <a:buNone/>
            </a:pPr>
            <a:r>
              <a:rPr lang="en" sz="1200">
                <a:solidFill>
                  <a:schemeClr val="dk1"/>
                </a:solidFill>
              </a:rPr>
              <a:t>For movies with million of budget, the interaction number might outweigh the gender coefficient.  </a:t>
            </a:r>
            <a:endParaRPr sz="1200">
              <a:solidFill>
                <a:schemeClr val="dk1"/>
              </a:solidFill>
            </a:endParaRPr>
          </a:p>
          <a:p>
            <a:pPr indent="0" lvl="0" marL="0" rtl="0" algn="l">
              <a:lnSpc>
                <a:spcPct val="100000"/>
              </a:lnSpc>
              <a:spcBef>
                <a:spcPts val="0"/>
              </a:spcBef>
              <a:spcAft>
                <a:spcPts val="0"/>
              </a:spcAft>
              <a:buNone/>
            </a:pPr>
            <a:r>
              <a:t/>
            </a:r>
            <a:endParaRPr sz="1200">
              <a:solidFill>
                <a:srgbClr val="FF0000"/>
              </a:solidFill>
            </a:endParaRPr>
          </a:p>
          <a:p>
            <a:pPr indent="0" lvl="0" marL="0" rtl="0" algn="l">
              <a:lnSpc>
                <a:spcPct val="100000"/>
              </a:lnSpc>
              <a:spcBef>
                <a:spcPts val="0"/>
              </a:spcBef>
              <a:spcAft>
                <a:spcPts val="0"/>
              </a:spcAft>
              <a:buNone/>
            </a:pPr>
            <a:r>
              <a:rPr lang="en" sz="1200">
                <a:solidFill>
                  <a:schemeClr val="dk1"/>
                </a:solidFill>
              </a:rPr>
              <a:t>However the coefficient of </a:t>
            </a:r>
            <a:r>
              <a:rPr lang="en" sz="1200">
                <a:solidFill>
                  <a:schemeClr val="dk1"/>
                </a:solidFill>
              </a:rPr>
              <a:t>interaction</a:t>
            </a:r>
            <a:r>
              <a:rPr lang="en" sz="1200">
                <a:solidFill>
                  <a:schemeClr val="dk1"/>
                </a:solidFill>
              </a:rPr>
              <a:t> term between male and log budget is positive,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Intersection point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Male will generate more revenue than female when the budget is 99.97 millions or higher. (Percentile 86)</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a43a32578_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a43a32578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Gender affect revenue through quality of the movie. Gender Transforming high quality movies into high revenue</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If the movie is male-lead, we will expect 71.91% decrease of revenue than female-lead</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9cc40958f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9cc40958f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chemeClr val="dk1"/>
                </a:solidFill>
              </a:rPr>
              <a:t>Audience preference towards gender might change by years and genres. Therefore we added two interaction terms to investigate if that’s the case.</a:t>
            </a:r>
            <a:endParaRPr sz="1400">
              <a:solidFill>
                <a:schemeClr val="dk1"/>
              </a:solidFill>
            </a:endParaRPr>
          </a:p>
          <a:p>
            <a:pPr indent="0" lvl="0" marL="0" rtl="0" algn="l">
              <a:lnSpc>
                <a:spcPct val="150000"/>
              </a:lnSpc>
              <a:spcBef>
                <a:spcPts val="0"/>
              </a:spcBef>
              <a:spcAft>
                <a:spcPts val="0"/>
              </a:spcAft>
              <a:buNone/>
            </a:pPr>
            <a:r>
              <a:rPr lang="en" sz="1400">
                <a:solidFill>
                  <a:schemeClr val="dk1"/>
                </a:solidFill>
              </a:rPr>
              <a:t>Both P-value insignificant, so we conclude that </a:t>
            </a:r>
            <a:r>
              <a:rPr lang="en" sz="1400">
                <a:solidFill>
                  <a:schemeClr val="dk1"/>
                </a:solidFill>
              </a:rPr>
              <a:t>Audience preference towards gender doesn’t change by years or genres</a:t>
            </a:r>
            <a:endParaRPr sz="14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a12be12e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a12be12ec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cc40958f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9cc40958f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9f61db57e5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Due to the limitation of our dataset, our model doesn’t include  factors like cast list, director, producer, composer, cinematographer, and distributor, which can also have an impact on the movie revenue. Score and budget can be a proxy for everything else. For example, a movie with a higher budget can have a better chance to attract a famous director and better casts. However, it’s very difficult for us to measure the effect independently. We also notice that our dataset doesn’t have a comparable number of samples for big-name female lead movies as for male lead movies. For example, big-name male movies include Titanic, Avengers, Pirate of the Caribbean and so on, but we only have a few big-name female movies like Star Wars 7-9. Besides, it’s difficult for us to take the influence of social media into consideration, such as YouTube, Instagram, TikTok and so on, which can also affect the popularity of movies and thus affect the box office of movies.</a:t>
            </a:r>
            <a:endParaRPr sz="300"/>
          </a:p>
        </p:txBody>
      </p:sp>
      <p:sp>
        <p:nvSpPr>
          <p:cNvPr id="285" name="Google Shape;285;g19f61db57e5_2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9f61db57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a:ea typeface="Times"/>
                <a:cs typeface="Times"/>
                <a:sym typeface="Times"/>
              </a:rPr>
              <a:t>In conclusion, we believe that gender does affect the revenue with significant p-value and increasing adjusted r-square as shown by our models. Controlling all other variables, we can conclude that movies with male leads seem to generate less revenue than movies with female leads. However, after we add the interaction term for gender and budget, we notice that males will generate more revenue than females when the budget is 99.97 million or higher, and when budget is lower, female lead movies outperform male lead movies. According to our model, the slope of the interaction term for gender and score is also significant. In consideration of the above two interaction terms, we can draw a conclusion that male lead movies tend to generate more revenue with higher budget and higher scores</a:t>
            </a:r>
            <a:r>
              <a:rPr lang="en" sz="1000">
                <a:solidFill>
                  <a:schemeClr val="dk1"/>
                </a:solidFill>
              </a:rPr>
              <a:t>.</a:t>
            </a:r>
            <a:endParaRPr sz="1000">
              <a:solidFill>
                <a:schemeClr val="dk1"/>
              </a:solidFill>
            </a:endParaRPr>
          </a:p>
        </p:txBody>
      </p:sp>
      <p:sp>
        <p:nvSpPr>
          <p:cNvPr id="294" name="Google Shape;294;g19f61db57e5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3febd6ef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a3febd6ef5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a43a32578_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rPr>
              <a:t>In the past 5 years, there is a trend in film industry that more films are produced with a single female character as the leading role.  But is it just a fad influenced by feminism and its activists or there is an economic reason behind it? In other words, does the decision of a movie lead’s gender impact its expected box office?  </a:t>
            </a:r>
            <a:endParaRPr sz="1000">
              <a:solidFill>
                <a:schemeClr val="dk1"/>
              </a:solidFill>
            </a:endParaRPr>
          </a:p>
          <a:p>
            <a:pPr indent="0" lvl="0" marL="0" rtl="0" algn="just">
              <a:spcBef>
                <a:spcPts val="0"/>
              </a:spcBef>
              <a:spcAft>
                <a:spcPts val="0"/>
              </a:spcAft>
              <a:buNone/>
            </a:pPr>
            <a:r>
              <a:rPr lang="en" sz="1000">
                <a:solidFill>
                  <a:schemeClr val="dk1"/>
                </a:solidFill>
              </a:rPr>
              <a:t>In order to get to the bottom of this question, we decided to use a movie industry database to gain some insights.   </a:t>
            </a:r>
            <a:endParaRPr sz="1000">
              <a:solidFill>
                <a:schemeClr val="dk1"/>
              </a:solidFill>
            </a:endParaRPr>
          </a:p>
          <a:p>
            <a:pPr indent="0" lvl="0" marL="0" rtl="0" algn="just">
              <a:spcBef>
                <a:spcPts val="0"/>
              </a:spcBef>
              <a:spcAft>
                <a:spcPts val="0"/>
              </a:spcAft>
              <a:buNone/>
            </a:pPr>
            <a:r>
              <a:t/>
            </a:r>
            <a:endParaRPr sz="1000">
              <a:solidFill>
                <a:schemeClr val="dk1"/>
              </a:solidFill>
            </a:endParaRPr>
          </a:p>
          <a:p>
            <a:pPr indent="0" lvl="0" marL="0" rtl="0" algn="l">
              <a:lnSpc>
                <a:spcPct val="90000"/>
              </a:lnSpc>
              <a:spcBef>
                <a:spcPts val="0"/>
              </a:spcBef>
              <a:spcAft>
                <a:spcPts val="0"/>
              </a:spcAft>
              <a:buClr>
                <a:srgbClr val="990000"/>
              </a:buClr>
              <a:buSzPts val="2100"/>
              <a:buFont typeface="Arial Black"/>
              <a:buNone/>
            </a:pPr>
            <a:r>
              <a:t/>
            </a:r>
            <a:endParaRPr sz="1000">
              <a:solidFill>
                <a:schemeClr val="dk1"/>
              </a:solidFill>
            </a:endParaRPr>
          </a:p>
          <a:p>
            <a:pPr indent="0" lvl="0" marL="0" rtl="0" algn="l">
              <a:lnSpc>
                <a:spcPct val="90000"/>
              </a:lnSpc>
              <a:spcBef>
                <a:spcPts val="0"/>
              </a:spcBef>
              <a:spcAft>
                <a:spcPts val="0"/>
              </a:spcAft>
              <a:buClr>
                <a:srgbClr val="990000"/>
              </a:buClr>
              <a:buSzPts val="2100"/>
              <a:buFont typeface="Arial Black"/>
              <a:buNone/>
            </a:pPr>
            <a:r>
              <a:rPr b="1" lang="en" sz="2100">
                <a:solidFill>
                  <a:srgbClr val="990000"/>
                </a:solidFill>
                <a:latin typeface="Arial Black"/>
                <a:ea typeface="Arial Black"/>
                <a:cs typeface="Arial Black"/>
                <a:sym typeface="Arial Black"/>
              </a:rPr>
              <a:t>More films have been produced with a female leading role.</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Historically there has been more male led mvies</a:t>
            </a:r>
            <a:endParaRPr/>
          </a:p>
          <a:p>
            <a:pPr indent="-298450" lvl="0" marL="457200" rtl="0" algn="l">
              <a:spcBef>
                <a:spcPts val="0"/>
              </a:spcBef>
              <a:spcAft>
                <a:spcPts val="0"/>
              </a:spcAft>
              <a:buSzPts val="1100"/>
              <a:buChar char="●"/>
            </a:pPr>
            <a:r>
              <a:rPr lang="en"/>
              <a:t>Past five years female led movies large increase</a:t>
            </a:r>
            <a:endParaRPr/>
          </a:p>
          <a:p>
            <a:pPr indent="-298450" lvl="0" marL="457200" rtl="0" algn="just">
              <a:spcBef>
                <a:spcPts val="0"/>
              </a:spcBef>
              <a:spcAft>
                <a:spcPts val="0"/>
              </a:spcAft>
              <a:buSzPts val="1100"/>
              <a:buChar char="●"/>
            </a:pPr>
            <a:r>
              <a:rPr lang="en" sz="1000">
                <a:solidFill>
                  <a:schemeClr val="dk1"/>
                </a:solidFill>
              </a:rPr>
              <a:t>gender impact its expected box office?</a:t>
            </a:r>
            <a:endParaRPr sz="1000">
              <a:solidFill>
                <a:schemeClr val="dk1"/>
              </a:solidFill>
            </a:endParaRPr>
          </a:p>
          <a:p>
            <a:pPr indent="-292100" lvl="0" marL="457200" rtl="0" algn="just">
              <a:spcBef>
                <a:spcPts val="0"/>
              </a:spcBef>
              <a:spcAft>
                <a:spcPts val="0"/>
              </a:spcAft>
              <a:buClr>
                <a:schemeClr val="dk1"/>
              </a:buClr>
              <a:buSzPts val="1000"/>
              <a:buChar char="●"/>
            </a:pPr>
            <a:r>
              <a:rPr lang="en" sz="1000">
                <a:solidFill>
                  <a:schemeClr val="dk1"/>
                </a:solidFill>
              </a:rPr>
              <a:t>Dataset </a:t>
            </a:r>
            <a:endParaRPr sz="1000">
              <a:solidFill>
                <a:schemeClr val="dk1"/>
              </a:solidFill>
            </a:endParaRPr>
          </a:p>
        </p:txBody>
      </p:sp>
      <p:sp>
        <p:nvSpPr>
          <p:cNvPr id="123" name="Google Shape;123;g19a43a32578_7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12be12ec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Generally, factors related to films’ revenue may vary. Based on common perception, people may assume male-led movies produce more revenue than female-led movies because historically there were more male-led movies.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However, it is possible that male actors are simply more likely to be selected for movies producing high revenue or high budgets that lead to the success of movies.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Therefore, we need data and modeling to eliminate objective factors and exam the inner logic behind revenue discrepancy.</a:t>
            </a:r>
            <a:endParaRPr sz="1200">
              <a:solidFill>
                <a:schemeClr val="dk1"/>
              </a:solidFill>
            </a:endParaRPr>
          </a:p>
          <a:p>
            <a:pPr indent="0" lvl="0" marL="0" rtl="0" algn="l">
              <a:spcBef>
                <a:spcPts val="0"/>
              </a:spcBef>
              <a:spcAft>
                <a:spcPts val="0"/>
              </a:spcAft>
              <a:buNone/>
            </a:pPr>
            <a:r>
              <a:t/>
            </a:r>
            <a:endParaRPr/>
          </a:p>
        </p:txBody>
      </p:sp>
      <p:sp>
        <p:nvSpPr>
          <p:cNvPr id="130" name="Google Shape;130;g1a12be12ec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12be12ec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1310" lvl="0" marL="457200" rtl="0" algn="l">
              <a:lnSpc>
                <a:spcPct val="115000"/>
              </a:lnSpc>
              <a:spcBef>
                <a:spcPts val="0"/>
              </a:spcBef>
              <a:spcAft>
                <a:spcPts val="0"/>
              </a:spcAft>
              <a:buClr>
                <a:schemeClr val="dk1"/>
              </a:buClr>
              <a:buSzPts val="1460"/>
              <a:buChar char="-"/>
            </a:pPr>
            <a:r>
              <a:rPr lang="en" sz="1460">
                <a:solidFill>
                  <a:schemeClr val="dk1"/>
                </a:solidFill>
              </a:rPr>
              <a:t>Randomly determine factors for a movie (such as genre, script, and distributor)</a:t>
            </a:r>
            <a:endParaRPr sz="1460">
              <a:solidFill>
                <a:schemeClr val="dk1"/>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Genres of movies are same</a:t>
            </a:r>
            <a:endParaRPr sz="1460">
              <a:solidFill>
                <a:schemeClr val="dk1"/>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Scripts are same</a:t>
            </a:r>
            <a:endParaRPr sz="1460">
              <a:solidFill>
                <a:schemeClr val="dk1"/>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Directors are same</a:t>
            </a:r>
            <a:endParaRPr sz="1460">
              <a:solidFill>
                <a:srgbClr val="B7B7B7"/>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Selected one actor and one actress with similar qualities (Same styles and same popularity)</a:t>
            </a:r>
            <a:endParaRPr sz="1460">
              <a:solidFill>
                <a:schemeClr val="dk1"/>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Two movies are constructed in a similar way</a:t>
            </a:r>
            <a:endParaRPr sz="1460">
              <a:solidFill>
                <a:schemeClr val="dk1"/>
              </a:solidFill>
            </a:endParaRPr>
          </a:p>
          <a:p>
            <a:pPr indent="-321310" lvl="0" marL="457200" rtl="0" algn="l">
              <a:lnSpc>
                <a:spcPct val="115000"/>
              </a:lnSpc>
              <a:spcBef>
                <a:spcPts val="0"/>
              </a:spcBef>
              <a:spcAft>
                <a:spcPts val="0"/>
              </a:spcAft>
              <a:buClr>
                <a:schemeClr val="dk1"/>
              </a:buClr>
              <a:buSzPts val="1460"/>
              <a:buChar char="-"/>
            </a:pPr>
            <a:r>
              <a:rPr lang="en" sz="1460">
                <a:solidFill>
                  <a:schemeClr val="dk1"/>
                </a:solidFill>
              </a:rPr>
              <a:t>Display two movies in the same place. Yet, randomize the audience.</a:t>
            </a:r>
            <a:endParaRPr/>
          </a:p>
        </p:txBody>
      </p:sp>
      <p:sp>
        <p:nvSpPr>
          <p:cNvPr id="139" name="Google Shape;139;g1a12be12ecb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cc40958f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cc40958f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decided to investigate the distribution and the </a:t>
            </a:r>
            <a:r>
              <a:rPr lang="en"/>
              <a:t>relationship</a:t>
            </a:r>
            <a:r>
              <a:rPr lang="en"/>
              <a:t> between tgem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b5609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log The original data set </a:t>
            </a:r>
            <a:endParaRPr/>
          </a:p>
        </p:txBody>
      </p:sp>
      <p:sp>
        <p:nvSpPr>
          <p:cNvPr id="155" name="Google Shape;155;g19b56094a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f61db57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Movies with </a:t>
            </a:r>
            <a:r>
              <a:rPr lang="en"/>
              <a:t>Male leads generate more revenue than those with female leads.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less high revenue sample in the female lead movies</a:t>
            </a:r>
            <a:endParaRPr/>
          </a:p>
        </p:txBody>
      </p:sp>
      <p:sp>
        <p:nvSpPr>
          <p:cNvPr id="164" name="Google Shape;164;g19f61db57e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3febd6ef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400">
                <a:solidFill>
                  <a:schemeClr val="dk1"/>
                </a:solidFill>
              </a:rPr>
              <a:t>However, there is also effect from theatres and stuffs</a:t>
            </a:r>
            <a:endParaRPr sz="1400">
              <a:solidFill>
                <a:schemeClr val="dk1"/>
              </a:solidFill>
            </a:endParaRPr>
          </a:p>
          <a:p>
            <a:pPr indent="0" lvl="0" marL="0" rtl="0" algn="l">
              <a:lnSpc>
                <a:spcPct val="90000"/>
              </a:lnSpc>
              <a:spcBef>
                <a:spcPts val="0"/>
              </a:spcBef>
              <a:spcAft>
                <a:spcPts val="0"/>
              </a:spcAft>
              <a:buNone/>
            </a:pPr>
            <a:r>
              <a:t/>
            </a:r>
            <a:endParaRPr sz="1400">
              <a:solidFill>
                <a:schemeClr val="dk1"/>
              </a:solidFill>
            </a:endParaRPr>
          </a:p>
          <a:p>
            <a:pPr indent="0" lvl="0" marL="0" rtl="0" algn="l">
              <a:lnSpc>
                <a:spcPct val="90000"/>
              </a:lnSpc>
              <a:spcBef>
                <a:spcPts val="0"/>
              </a:spcBef>
              <a:spcAft>
                <a:spcPts val="0"/>
              </a:spcAft>
              <a:buNone/>
            </a:pPr>
            <a:r>
              <a:rPr lang="en" sz="1400">
                <a:solidFill>
                  <a:schemeClr val="dk1"/>
                </a:solidFill>
              </a:rPr>
              <a:t>Relationship positive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600">
                <a:solidFill>
                  <a:schemeClr val="dk1"/>
                </a:solidFill>
              </a:rPr>
              <a:t>Budget adj: budget of a movie determines its potential (adjusted by inflation)</a:t>
            </a:r>
            <a:endParaRPr sz="1400">
              <a:solidFill>
                <a:schemeClr val="dk1"/>
              </a:solidFill>
            </a:endParaRPr>
          </a:p>
          <a:p>
            <a:pPr indent="0" lvl="0" marL="0" rtl="0" algn="l">
              <a:lnSpc>
                <a:spcPct val="90000"/>
              </a:lnSpc>
              <a:spcBef>
                <a:spcPts val="0"/>
              </a:spcBef>
              <a:spcAft>
                <a:spcPts val="0"/>
              </a:spcAft>
              <a:buNone/>
            </a:pPr>
            <a:r>
              <a:rPr lang="en" sz="1400">
                <a:solidFill>
                  <a:schemeClr val="dk1"/>
                </a:solidFill>
              </a:rPr>
              <a:t>After we adjust inflation, we still see some relationship between year and revenue </a:t>
            </a:r>
            <a:endParaRPr sz="14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173" name="Google Shape;173;g1a3febd6ef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459486" y="2469987"/>
            <a:ext cx="4131803" cy="113109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CC00"/>
              </a:buClr>
              <a:buSzPts val="2700"/>
              <a:buFont typeface="Arial Black"/>
              <a:buNone/>
              <a:defRPr sz="2700">
                <a:solidFill>
                  <a:srgbClr val="FFCC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subTitle"/>
          </p:nvPr>
        </p:nvSpPr>
        <p:spPr>
          <a:xfrm>
            <a:off x="459486" y="3648046"/>
            <a:ext cx="4131803" cy="75014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pic>
        <p:nvPicPr>
          <p:cNvPr id="58" name="Google Shape;58;p14"/>
          <p:cNvPicPr preferRelativeResize="0"/>
          <p:nvPr/>
        </p:nvPicPr>
        <p:blipFill rotWithShape="1">
          <a:blip r:embed="rId2">
            <a:alphaModFix/>
          </a:blip>
          <a:srcRect b="0" l="0" r="0" t="0"/>
          <a:stretch/>
        </p:blipFill>
        <p:spPr>
          <a:xfrm>
            <a:off x="102806" y="4632722"/>
            <a:ext cx="737364" cy="460853"/>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178045" y="147729"/>
            <a:ext cx="2595928" cy="7571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dk1"/>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459485" y="274320"/>
            <a:ext cx="82296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2100"/>
              <a:buFont typeface="Arial Black"/>
              <a:buNone/>
              <a:defRPr sz="2100">
                <a:solidFill>
                  <a:srgbClr val="FFC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body"/>
          </p:nvPr>
        </p:nvSpPr>
        <p:spPr>
          <a:xfrm>
            <a:off x="459485" y="1357884"/>
            <a:ext cx="8229600" cy="32742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63" name="Google Shape;63;p15"/>
          <p:cNvPicPr preferRelativeResize="0"/>
          <p:nvPr/>
        </p:nvPicPr>
        <p:blipFill rotWithShape="1">
          <a:blip r:embed="rId2">
            <a:alphaModFix/>
          </a:blip>
          <a:srcRect b="0" l="0" r="0" t="0"/>
          <a:stretch/>
        </p:blipFill>
        <p:spPr>
          <a:xfrm>
            <a:off x="102806" y="4632722"/>
            <a:ext cx="737364" cy="460853"/>
          </a:xfrm>
          <a:prstGeom prst="rect">
            <a:avLst/>
          </a:prstGeom>
          <a:noFill/>
          <a:ln>
            <a:noFill/>
          </a:ln>
        </p:spPr>
      </p:pic>
      <p:sp>
        <p:nvSpPr>
          <p:cNvPr id="64" name="Google Shape;6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p:cSld name="Section Divider ">
    <p:bg>
      <p:bgPr>
        <a:solidFill>
          <a:schemeClr val="dk1"/>
        </a:solidFill>
      </p:bgPr>
    </p:bg>
    <p:spTree>
      <p:nvGrpSpPr>
        <p:cNvPr id="65" name="Shape 65"/>
        <p:cNvGrpSpPr/>
        <p:nvPr/>
      </p:nvGrpSpPr>
      <p:grpSpPr>
        <a:xfrm>
          <a:off x="0" y="0"/>
          <a:ext cx="0" cy="0"/>
          <a:chOff x="0" y="0"/>
          <a:chExt cx="0" cy="0"/>
        </a:xfrm>
      </p:grpSpPr>
      <p:cxnSp>
        <p:nvCxnSpPr>
          <p:cNvPr id="66" name="Google Shape;66;p16"/>
          <p:cNvCxnSpPr/>
          <p:nvPr/>
        </p:nvCxnSpPr>
        <p:spPr>
          <a:xfrm>
            <a:off x="480060" y="3624943"/>
            <a:ext cx="2830298" cy="0"/>
          </a:xfrm>
          <a:prstGeom prst="straightConnector1">
            <a:avLst/>
          </a:prstGeom>
          <a:noFill/>
          <a:ln cap="flat" cmpd="sng" w="50800">
            <a:solidFill>
              <a:srgbClr val="FFC000"/>
            </a:solidFill>
            <a:prstDash val="solid"/>
            <a:miter lim="800000"/>
            <a:headEnd len="sm" w="sm" type="none"/>
            <a:tailEnd len="sm" w="sm" type="none"/>
          </a:ln>
        </p:spPr>
      </p:cxnSp>
      <p:sp>
        <p:nvSpPr>
          <p:cNvPr id="67" name="Google Shape;67;p16"/>
          <p:cNvSpPr txBox="1"/>
          <p:nvPr>
            <p:ph idx="1" type="body"/>
          </p:nvPr>
        </p:nvSpPr>
        <p:spPr>
          <a:xfrm>
            <a:off x="459486" y="3038094"/>
            <a:ext cx="3388519" cy="50720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1">
                <a:solidFill>
                  <a:schemeClr val="lt1"/>
                </a:solidFill>
                <a:latin typeface="Arial Black"/>
                <a:ea typeface="Arial Black"/>
                <a:cs typeface="Arial Black"/>
                <a:sym typeface="Arial Black"/>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68" name="Google Shape;68;p16"/>
          <p:cNvPicPr preferRelativeResize="0"/>
          <p:nvPr/>
        </p:nvPicPr>
        <p:blipFill rotWithShape="1">
          <a:blip r:embed="rId2">
            <a:alphaModFix/>
          </a:blip>
          <a:srcRect b="0" l="0" r="0" t="0"/>
          <a:stretch/>
        </p:blipFill>
        <p:spPr>
          <a:xfrm>
            <a:off x="102806" y="4632722"/>
            <a:ext cx="737364" cy="460853"/>
          </a:xfrm>
          <a:prstGeom prst="rect">
            <a:avLst/>
          </a:prstGeom>
          <a:noFill/>
          <a:ln>
            <a:noFill/>
          </a:ln>
        </p:spPr>
      </p:pic>
      <p:sp>
        <p:nvSpPr>
          <p:cNvPr id="69" name="Google Shape;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Arial Black"/>
                <a:ea typeface="Arial Black"/>
                <a:cs typeface="Arial Black"/>
                <a:sym typeface="Arial Black"/>
              </a:defRPr>
            </a:lvl1pPr>
            <a:lvl2pPr lvl="1">
              <a:buNone/>
              <a:defRPr>
                <a:solidFill>
                  <a:schemeClr val="lt1"/>
                </a:solidFill>
                <a:latin typeface="Arial Black"/>
                <a:ea typeface="Arial Black"/>
                <a:cs typeface="Arial Black"/>
                <a:sym typeface="Arial Black"/>
              </a:defRPr>
            </a:lvl2pPr>
            <a:lvl3pPr lvl="2">
              <a:buNone/>
              <a:defRPr>
                <a:solidFill>
                  <a:schemeClr val="lt1"/>
                </a:solidFill>
                <a:latin typeface="Arial Black"/>
                <a:ea typeface="Arial Black"/>
                <a:cs typeface="Arial Black"/>
                <a:sym typeface="Arial Black"/>
              </a:defRPr>
            </a:lvl3pPr>
            <a:lvl4pPr lvl="3">
              <a:buNone/>
              <a:defRPr>
                <a:solidFill>
                  <a:schemeClr val="lt1"/>
                </a:solidFill>
                <a:latin typeface="Arial Black"/>
                <a:ea typeface="Arial Black"/>
                <a:cs typeface="Arial Black"/>
                <a:sym typeface="Arial Black"/>
              </a:defRPr>
            </a:lvl4pPr>
            <a:lvl5pPr lvl="4">
              <a:buNone/>
              <a:defRPr>
                <a:solidFill>
                  <a:schemeClr val="lt1"/>
                </a:solidFill>
                <a:latin typeface="Arial Black"/>
                <a:ea typeface="Arial Black"/>
                <a:cs typeface="Arial Black"/>
                <a:sym typeface="Arial Black"/>
              </a:defRPr>
            </a:lvl5pPr>
            <a:lvl6pPr lvl="5">
              <a:buNone/>
              <a:defRPr>
                <a:solidFill>
                  <a:schemeClr val="lt1"/>
                </a:solidFill>
                <a:latin typeface="Arial Black"/>
                <a:ea typeface="Arial Black"/>
                <a:cs typeface="Arial Black"/>
                <a:sym typeface="Arial Black"/>
              </a:defRPr>
            </a:lvl6pPr>
            <a:lvl7pPr lvl="6">
              <a:buNone/>
              <a:defRPr>
                <a:solidFill>
                  <a:schemeClr val="lt1"/>
                </a:solidFill>
                <a:latin typeface="Arial Black"/>
                <a:ea typeface="Arial Black"/>
                <a:cs typeface="Arial Black"/>
                <a:sym typeface="Arial Black"/>
              </a:defRPr>
            </a:lvl7pPr>
            <a:lvl8pPr lvl="7">
              <a:buNone/>
              <a:defRPr>
                <a:solidFill>
                  <a:schemeClr val="lt1"/>
                </a:solidFill>
                <a:latin typeface="Arial Black"/>
                <a:ea typeface="Arial Black"/>
                <a:cs typeface="Arial Black"/>
                <a:sym typeface="Arial Black"/>
              </a:defRPr>
            </a:lvl8pPr>
            <a:lvl9pPr lvl="8">
              <a:buNone/>
              <a:defRPr>
                <a:solidFill>
                  <a:schemeClr val="lt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nd Content">
  <p:cSld name="2 Column - Photo w/ Title and Content">
    <p:bg>
      <p:bgPr>
        <a:solidFill>
          <a:schemeClr val="dk1"/>
        </a:solidFill>
      </p:bgPr>
    </p:bg>
    <p:spTree>
      <p:nvGrpSpPr>
        <p:cNvPr id="70" name="Shape 70"/>
        <p:cNvGrpSpPr/>
        <p:nvPr/>
      </p:nvGrpSpPr>
      <p:grpSpPr>
        <a:xfrm>
          <a:off x="0" y="0"/>
          <a:ext cx="0" cy="0"/>
          <a:chOff x="0" y="0"/>
          <a:chExt cx="0" cy="0"/>
        </a:xfrm>
      </p:grpSpPr>
      <p:sp>
        <p:nvSpPr>
          <p:cNvPr id="71" name="Google Shape;71;p17"/>
          <p:cNvSpPr/>
          <p:nvPr>
            <p:ph idx="2" type="pic"/>
          </p:nvPr>
        </p:nvSpPr>
        <p:spPr>
          <a:xfrm>
            <a:off x="459486" y="274320"/>
            <a:ext cx="4320540" cy="4256246"/>
          </a:xfrm>
          <a:prstGeom prst="rect">
            <a:avLst/>
          </a:prstGeom>
          <a:noFill/>
          <a:ln>
            <a:noFill/>
          </a:ln>
        </p:spPr>
      </p:sp>
      <p:pic>
        <p:nvPicPr>
          <p:cNvPr id="72" name="Google Shape;72;p17"/>
          <p:cNvPicPr preferRelativeResize="0"/>
          <p:nvPr/>
        </p:nvPicPr>
        <p:blipFill rotWithShape="1">
          <a:blip r:embed="rId2">
            <a:alphaModFix/>
          </a:blip>
          <a:srcRect b="0" l="0" r="0" t="0"/>
          <a:stretch/>
        </p:blipFill>
        <p:spPr>
          <a:xfrm>
            <a:off x="102806" y="4632722"/>
            <a:ext cx="737364" cy="460853"/>
          </a:xfrm>
          <a:prstGeom prst="rect">
            <a:avLst/>
          </a:prstGeom>
          <a:noFill/>
          <a:ln>
            <a:noFill/>
          </a:ln>
        </p:spPr>
      </p:pic>
      <p:sp>
        <p:nvSpPr>
          <p:cNvPr id="73" name="Google Shape;73;p17"/>
          <p:cNvSpPr txBox="1"/>
          <p:nvPr>
            <p:ph idx="1" type="body"/>
          </p:nvPr>
        </p:nvSpPr>
        <p:spPr>
          <a:xfrm>
            <a:off x="4922043" y="274320"/>
            <a:ext cx="3762472" cy="57126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CC00"/>
              </a:buClr>
              <a:buSzPts val="1500"/>
              <a:buNone/>
              <a:defRPr sz="1500">
                <a:solidFill>
                  <a:srgbClr val="FFCC00"/>
                </a:solidFill>
                <a:latin typeface="Arial Black"/>
                <a:ea typeface="Arial Black"/>
                <a:cs typeface="Arial Black"/>
                <a:sym typeface="Arial Black"/>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4" name="Google Shape;74;p17"/>
          <p:cNvSpPr txBox="1"/>
          <p:nvPr>
            <p:ph idx="3" type="body"/>
          </p:nvPr>
        </p:nvSpPr>
        <p:spPr>
          <a:xfrm>
            <a:off x="4922043" y="973836"/>
            <a:ext cx="3762472" cy="356235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800"/>
              <a:buNone/>
              <a:defRPr>
                <a:solidFill>
                  <a:schemeClr val="lt1"/>
                </a:solidFill>
              </a:defRPr>
            </a:lvl2pPr>
            <a:lvl3pPr indent="-228600" lvl="2" marL="1371600" algn="l">
              <a:lnSpc>
                <a:spcPct val="90000"/>
              </a:lnSpc>
              <a:spcBef>
                <a:spcPts val="400"/>
              </a:spcBef>
              <a:spcAft>
                <a:spcPts val="0"/>
              </a:spcAft>
              <a:buClr>
                <a:schemeClr val="lt1"/>
              </a:buClr>
              <a:buSzPts val="15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CC00"/>
                </a:solidFill>
                <a:latin typeface="Arial Black"/>
                <a:ea typeface="Arial Black"/>
                <a:cs typeface="Arial Black"/>
                <a:sym typeface="Arial Black"/>
              </a:defRPr>
            </a:lvl1pPr>
            <a:lvl2pPr lvl="1">
              <a:buNone/>
              <a:defRPr>
                <a:solidFill>
                  <a:srgbClr val="FFCC00"/>
                </a:solidFill>
                <a:latin typeface="Arial Black"/>
                <a:ea typeface="Arial Black"/>
                <a:cs typeface="Arial Black"/>
                <a:sym typeface="Arial Black"/>
              </a:defRPr>
            </a:lvl2pPr>
            <a:lvl3pPr lvl="2">
              <a:buNone/>
              <a:defRPr>
                <a:solidFill>
                  <a:srgbClr val="FFCC00"/>
                </a:solidFill>
                <a:latin typeface="Arial Black"/>
                <a:ea typeface="Arial Black"/>
                <a:cs typeface="Arial Black"/>
                <a:sym typeface="Arial Black"/>
              </a:defRPr>
            </a:lvl3pPr>
            <a:lvl4pPr lvl="3">
              <a:buNone/>
              <a:defRPr>
                <a:solidFill>
                  <a:srgbClr val="FFCC00"/>
                </a:solidFill>
                <a:latin typeface="Arial Black"/>
                <a:ea typeface="Arial Black"/>
                <a:cs typeface="Arial Black"/>
                <a:sym typeface="Arial Black"/>
              </a:defRPr>
            </a:lvl4pPr>
            <a:lvl5pPr lvl="4">
              <a:buNone/>
              <a:defRPr>
                <a:solidFill>
                  <a:srgbClr val="FFCC00"/>
                </a:solidFill>
                <a:latin typeface="Arial Black"/>
                <a:ea typeface="Arial Black"/>
                <a:cs typeface="Arial Black"/>
                <a:sym typeface="Arial Black"/>
              </a:defRPr>
            </a:lvl5pPr>
            <a:lvl6pPr lvl="5">
              <a:buNone/>
              <a:defRPr>
                <a:solidFill>
                  <a:srgbClr val="FFCC00"/>
                </a:solidFill>
                <a:latin typeface="Arial Black"/>
                <a:ea typeface="Arial Black"/>
                <a:cs typeface="Arial Black"/>
                <a:sym typeface="Arial Black"/>
              </a:defRPr>
            </a:lvl6pPr>
            <a:lvl7pPr lvl="6">
              <a:buNone/>
              <a:defRPr>
                <a:solidFill>
                  <a:srgbClr val="FFCC00"/>
                </a:solidFill>
                <a:latin typeface="Arial Black"/>
                <a:ea typeface="Arial Black"/>
                <a:cs typeface="Arial Black"/>
                <a:sym typeface="Arial Black"/>
              </a:defRPr>
            </a:lvl7pPr>
            <a:lvl8pPr lvl="7">
              <a:buNone/>
              <a:defRPr>
                <a:solidFill>
                  <a:srgbClr val="FFCC00"/>
                </a:solidFill>
                <a:latin typeface="Arial Black"/>
                <a:ea typeface="Arial Black"/>
                <a:cs typeface="Arial Black"/>
                <a:sym typeface="Arial Black"/>
              </a:defRPr>
            </a:lvl8pPr>
            <a:lvl9pPr lvl="8">
              <a:buNone/>
              <a:defRPr>
                <a:solidFill>
                  <a:srgbClr val="FFCC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 name="Shape 82"/>
        <p:cNvGrpSpPr/>
        <p:nvPr/>
      </p:nvGrpSpPr>
      <p:grpSpPr>
        <a:xfrm>
          <a:off x="0" y="0"/>
          <a:ext cx="0" cy="0"/>
          <a:chOff x="0" y="0"/>
          <a:chExt cx="0" cy="0"/>
        </a:xfrm>
      </p:grpSpPr>
      <p:sp>
        <p:nvSpPr>
          <p:cNvPr id="83" name="Google Shape;83;p19"/>
          <p:cNvSpPr txBox="1"/>
          <p:nvPr>
            <p:ph type="ctrTitle"/>
          </p:nvPr>
        </p:nvSpPr>
        <p:spPr>
          <a:xfrm>
            <a:off x="459486" y="2469987"/>
            <a:ext cx="4131803" cy="113109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990000"/>
              </a:buClr>
              <a:buSzPts val="2700"/>
              <a:buFont typeface="Arial Black"/>
              <a:buNone/>
              <a:defRPr sz="27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9"/>
          <p:cNvSpPr txBox="1"/>
          <p:nvPr>
            <p:ph idx="1" type="subTitle"/>
          </p:nvPr>
        </p:nvSpPr>
        <p:spPr>
          <a:xfrm>
            <a:off x="459486" y="3648046"/>
            <a:ext cx="4131803" cy="75014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500"/>
              <a:buNone/>
              <a:defRPr sz="15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5" name="Google Shape;85;p19"/>
          <p:cNvPicPr preferRelativeResize="0"/>
          <p:nvPr/>
        </p:nvPicPr>
        <p:blipFill rotWithShape="1">
          <a:blip r:embed="rId2">
            <a:alphaModFix/>
          </a:blip>
          <a:srcRect b="0" l="0" r="0" t="0"/>
          <a:stretch/>
        </p:blipFill>
        <p:spPr>
          <a:xfrm>
            <a:off x="70532" y="97371"/>
            <a:ext cx="2817614" cy="880504"/>
          </a:xfrm>
          <a:prstGeom prst="rect">
            <a:avLst/>
          </a:prstGeom>
          <a:noFill/>
          <a:ln>
            <a:noFill/>
          </a:ln>
        </p:spPr>
      </p:pic>
      <p:sp>
        <p:nvSpPr>
          <p:cNvPr id="86" name="Google Shape;8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7" name="Shape 87"/>
        <p:cNvGrpSpPr/>
        <p:nvPr/>
      </p:nvGrpSpPr>
      <p:grpSpPr>
        <a:xfrm>
          <a:off x="0" y="0"/>
          <a:ext cx="0" cy="0"/>
          <a:chOff x="0" y="0"/>
          <a:chExt cx="0" cy="0"/>
        </a:xfrm>
      </p:grpSpPr>
      <p:sp>
        <p:nvSpPr>
          <p:cNvPr id="88" name="Google Shape;88;p20"/>
          <p:cNvSpPr txBox="1"/>
          <p:nvPr>
            <p:ph type="title"/>
          </p:nvPr>
        </p:nvSpPr>
        <p:spPr>
          <a:xfrm>
            <a:off x="457200" y="274320"/>
            <a:ext cx="82296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89" name="Google Shape;89;p20"/>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90" name="Google Shape;90;p20"/>
          <p:cNvSpPr txBox="1"/>
          <p:nvPr>
            <p:ph idx="1" type="body"/>
          </p:nvPr>
        </p:nvSpPr>
        <p:spPr>
          <a:xfrm>
            <a:off x="457200" y="1357884"/>
            <a:ext cx="8229600" cy="32712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92"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cxnSp>
        <p:nvCxnSpPr>
          <p:cNvPr id="94" name="Google Shape;94;p21"/>
          <p:cNvCxnSpPr/>
          <p:nvPr/>
        </p:nvCxnSpPr>
        <p:spPr>
          <a:xfrm>
            <a:off x="480060" y="3624943"/>
            <a:ext cx="2830298" cy="0"/>
          </a:xfrm>
          <a:prstGeom prst="straightConnector1">
            <a:avLst/>
          </a:prstGeom>
          <a:noFill/>
          <a:ln cap="flat" cmpd="sng" w="50800">
            <a:solidFill>
              <a:srgbClr val="990000"/>
            </a:solidFill>
            <a:prstDash val="solid"/>
            <a:miter lim="800000"/>
            <a:headEnd len="sm" w="sm" type="none"/>
            <a:tailEnd len="sm" w="sm" type="none"/>
          </a:ln>
        </p:spPr>
      </p:cxnSp>
      <p:sp>
        <p:nvSpPr>
          <p:cNvPr id="95" name="Google Shape;95;p21"/>
          <p:cNvSpPr txBox="1"/>
          <p:nvPr>
            <p:ph idx="1" type="body"/>
          </p:nvPr>
        </p:nvSpPr>
        <p:spPr>
          <a:xfrm>
            <a:off x="459486" y="3031236"/>
            <a:ext cx="4645819" cy="52479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b="1" i="0">
                <a:solidFill>
                  <a:schemeClr val="dk1"/>
                </a:solidFill>
                <a:latin typeface="Arial Black"/>
                <a:ea typeface="Arial Black"/>
                <a:cs typeface="Arial Black"/>
                <a:sym typeface="Arial Black"/>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rial Black"/>
                <a:ea typeface="Arial Black"/>
                <a:cs typeface="Arial Black"/>
                <a:sym typeface="Arial Black"/>
              </a:defRPr>
            </a:lvl1pPr>
            <a:lvl2pPr lvl="1">
              <a:buNone/>
              <a:defRPr>
                <a:latin typeface="Arial Black"/>
                <a:ea typeface="Arial Black"/>
                <a:cs typeface="Arial Black"/>
                <a:sym typeface="Arial Black"/>
              </a:defRPr>
            </a:lvl2pPr>
            <a:lvl3pPr lvl="2">
              <a:buNone/>
              <a:defRPr>
                <a:latin typeface="Arial Black"/>
                <a:ea typeface="Arial Black"/>
                <a:cs typeface="Arial Black"/>
                <a:sym typeface="Arial Black"/>
              </a:defRPr>
            </a:lvl3pPr>
            <a:lvl4pPr lvl="3">
              <a:buNone/>
              <a:defRPr>
                <a:latin typeface="Arial Black"/>
                <a:ea typeface="Arial Black"/>
                <a:cs typeface="Arial Black"/>
                <a:sym typeface="Arial Black"/>
              </a:defRPr>
            </a:lvl4pPr>
            <a:lvl5pPr lvl="4">
              <a:buNone/>
              <a:defRPr>
                <a:latin typeface="Arial Black"/>
                <a:ea typeface="Arial Black"/>
                <a:cs typeface="Arial Black"/>
                <a:sym typeface="Arial Black"/>
              </a:defRPr>
            </a:lvl5pPr>
            <a:lvl6pPr lvl="5">
              <a:buNone/>
              <a:defRPr>
                <a:latin typeface="Arial Black"/>
                <a:ea typeface="Arial Black"/>
                <a:cs typeface="Arial Black"/>
                <a:sym typeface="Arial Black"/>
              </a:defRPr>
            </a:lvl6pPr>
            <a:lvl7pPr lvl="6">
              <a:buNone/>
              <a:defRPr>
                <a:latin typeface="Arial Black"/>
                <a:ea typeface="Arial Black"/>
                <a:cs typeface="Arial Black"/>
                <a:sym typeface="Arial Black"/>
              </a:defRPr>
            </a:lvl7pPr>
            <a:lvl8pPr lvl="7">
              <a:buNone/>
              <a:defRPr>
                <a:latin typeface="Arial Black"/>
                <a:ea typeface="Arial Black"/>
                <a:cs typeface="Arial Black"/>
                <a:sym typeface="Arial Black"/>
              </a:defRPr>
            </a:lvl8pPr>
            <a:lvl9pPr lvl="8">
              <a:buNone/>
              <a:defRPr>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Text and Object ">
  <p:cSld name="2 Column - Text and Object ">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99" name="Google Shape;99;p22"/>
          <p:cNvSpPr txBox="1"/>
          <p:nvPr>
            <p:ph type="title"/>
          </p:nvPr>
        </p:nvSpPr>
        <p:spPr>
          <a:xfrm>
            <a:off x="459486" y="274320"/>
            <a:ext cx="82296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2"/>
          <p:cNvSpPr txBox="1"/>
          <p:nvPr>
            <p:ph idx="1" type="body"/>
          </p:nvPr>
        </p:nvSpPr>
        <p:spPr>
          <a:xfrm>
            <a:off x="4638295" y="1369219"/>
            <a:ext cx="404622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2"/>
          <p:cNvSpPr txBox="1"/>
          <p:nvPr>
            <p:ph idx="2" type="body"/>
          </p:nvPr>
        </p:nvSpPr>
        <p:spPr>
          <a:xfrm>
            <a:off x="459485" y="1369219"/>
            <a:ext cx="404622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nd Content">
  <p:cSld name="2 Column - Photo w/ Title and Content">
    <p:bg>
      <p:bgPr>
        <a:solidFill>
          <a:schemeClr val="lt1"/>
        </a:solidFill>
      </p:bgPr>
    </p:bg>
    <p:spTree>
      <p:nvGrpSpPr>
        <p:cNvPr id="103" name="Shape 103"/>
        <p:cNvGrpSpPr/>
        <p:nvPr/>
      </p:nvGrpSpPr>
      <p:grpSpPr>
        <a:xfrm>
          <a:off x="0" y="0"/>
          <a:ext cx="0" cy="0"/>
          <a:chOff x="0" y="0"/>
          <a:chExt cx="0" cy="0"/>
        </a:xfrm>
      </p:grpSpPr>
      <p:pic>
        <p:nvPicPr>
          <p:cNvPr id="104" name="Google Shape;104;p23"/>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105" name="Google Shape;105;p23"/>
          <p:cNvSpPr/>
          <p:nvPr>
            <p:ph idx="2" type="pic"/>
          </p:nvPr>
        </p:nvSpPr>
        <p:spPr>
          <a:xfrm>
            <a:off x="459486" y="274320"/>
            <a:ext cx="4320540" cy="4258818"/>
          </a:xfrm>
          <a:prstGeom prst="rect">
            <a:avLst/>
          </a:prstGeom>
          <a:noFill/>
          <a:ln>
            <a:noFill/>
          </a:ln>
        </p:spPr>
      </p:sp>
      <p:sp>
        <p:nvSpPr>
          <p:cNvPr id="106" name="Google Shape;106;p23"/>
          <p:cNvSpPr txBox="1"/>
          <p:nvPr>
            <p:ph idx="1" type="body"/>
          </p:nvPr>
        </p:nvSpPr>
        <p:spPr>
          <a:xfrm>
            <a:off x="4919472" y="274320"/>
            <a:ext cx="3765042" cy="5692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990000"/>
              </a:buClr>
              <a:buSzPts val="1500"/>
              <a:buNone/>
              <a:defRPr b="1" i="0" sz="1500">
                <a:solidFill>
                  <a:srgbClr val="990000"/>
                </a:solidFill>
                <a:latin typeface="Arial Black"/>
                <a:ea typeface="Arial Black"/>
                <a:cs typeface="Arial Black"/>
                <a:sym typeface="Arial Black"/>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3"/>
          <p:cNvSpPr txBox="1"/>
          <p:nvPr>
            <p:ph idx="3" type="body"/>
          </p:nvPr>
        </p:nvSpPr>
        <p:spPr>
          <a:xfrm>
            <a:off x="4919472" y="975598"/>
            <a:ext cx="3765042" cy="35575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vl1pPr>
            <a:lvl2pPr indent="-228600" lvl="1" marL="914400" algn="l">
              <a:lnSpc>
                <a:spcPct val="90000"/>
              </a:lnSpc>
              <a:spcBef>
                <a:spcPts val="400"/>
              </a:spcBef>
              <a:spcAft>
                <a:spcPts val="0"/>
              </a:spcAft>
              <a:buClr>
                <a:schemeClr val="dk1"/>
              </a:buClr>
              <a:buSzPts val="1800"/>
              <a:buNone/>
              <a:defRPr/>
            </a:lvl2pPr>
            <a:lvl3pPr indent="-228600" lvl="2" marL="1371600" algn="l">
              <a:lnSpc>
                <a:spcPct val="90000"/>
              </a:lnSpc>
              <a:spcBef>
                <a:spcPts val="400"/>
              </a:spcBef>
              <a:spcAft>
                <a:spcPts val="0"/>
              </a:spcAft>
              <a:buClr>
                <a:schemeClr val="dk1"/>
              </a:buClr>
              <a:buSzPts val="15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990000"/>
                </a:solidFill>
                <a:latin typeface="Arial Black"/>
                <a:ea typeface="Arial Black"/>
                <a:cs typeface="Arial Black"/>
                <a:sym typeface="Arial Black"/>
              </a:defRPr>
            </a:lvl1pPr>
            <a:lvl2pPr lvl="1">
              <a:buNone/>
              <a:defRPr>
                <a:solidFill>
                  <a:srgbClr val="990000"/>
                </a:solidFill>
                <a:latin typeface="Arial Black"/>
                <a:ea typeface="Arial Black"/>
                <a:cs typeface="Arial Black"/>
                <a:sym typeface="Arial Black"/>
              </a:defRPr>
            </a:lvl2pPr>
            <a:lvl3pPr lvl="2">
              <a:buNone/>
              <a:defRPr>
                <a:solidFill>
                  <a:srgbClr val="990000"/>
                </a:solidFill>
                <a:latin typeface="Arial Black"/>
                <a:ea typeface="Arial Black"/>
                <a:cs typeface="Arial Black"/>
                <a:sym typeface="Arial Black"/>
              </a:defRPr>
            </a:lvl3pPr>
            <a:lvl4pPr lvl="3">
              <a:buNone/>
              <a:defRPr>
                <a:solidFill>
                  <a:srgbClr val="990000"/>
                </a:solidFill>
                <a:latin typeface="Arial Black"/>
                <a:ea typeface="Arial Black"/>
                <a:cs typeface="Arial Black"/>
                <a:sym typeface="Arial Black"/>
              </a:defRPr>
            </a:lvl4pPr>
            <a:lvl5pPr lvl="4">
              <a:buNone/>
              <a:defRPr>
                <a:solidFill>
                  <a:srgbClr val="990000"/>
                </a:solidFill>
                <a:latin typeface="Arial Black"/>
                <a:ea typeface="Arial Black"/>
                <a:cs typeface="Arial Black"/>
                <a:sym typeface="Arial Black"/>
              </a:defRPr>
            </a:lvl5pPr>
            <a:lvl6pPr lvl="5">
              <a:buNone/>
              <a:defRPr>
                <a:solidFill>
                  <a:srgbClr val="990000"/>
                </a:solidFill>
                <a:latin typeface="Arial Black"/>
                <a:ea typeface="Arial Black"/>
                <a:cs typeface="Arial Black"/>
                <a:sym typeface="Arial Black"/>
              </a:defRPr>
            </a:lvl6pPr>
            <a:lvl7pPr lvl="6">
              <a:buNone/>
              <a:defRPr>
                <a:solidFill>
                  <a:srgbClr val="990000"/>
                </a:solidFill>
                <a:latin typeface="Arial Black"/>
                <a:ea typeface="Arial Black"/>
                <a:cs typeface="Arial Black"/>
                <a:sym typeface="Arial Black"/>
              </a:defRPr>
            </a:lvl7pPr>
            <a:lvl8pPr lvl="7">
              <a:buNone/>
              <a:defRPr>
                <a:solidFill>
                  <a:srgbClr val="990000"/>
                </a:solidFill>
                <a:latin typeface="Arial Black"/>
                <a:ea typeface="Arial Black"/>
                <a:cs typeface="Arial Black"/>
                <a:sym typeface="Arial Black"/>
              </a:defRPr>
            </a:lvl8pPr>
            <a:lvl9pPr lvl="8">
              <a:buNone/>
              <a:defRPr>
                <a:solidFill>
                  <a:srgbClr val="99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mt="35000"/>
          </a:blip>
          <a:srcRect b="0" l="0" r="0" t="0"/>
          <a:stretch/>
        </p:blipFill>
        <p:spPr>
          <a:xfrm>
            <a:off x="3652960" y="-467419"/>
            <a:ext cx="6078338" cy="6078338"/>
          </a:xfrm>
          <a:prstGeom prst="rect">
            <a:avLst/>
          </a:prstGeom>
          <a:noFill/>
          <a:ln>
            <a:noFill/>
          </a:ln>
        </p:spPr>
      </p:pic>
      <p:sp>
        <p:nvSpPr>
          <p:cNvPr id="52" name="Google Shape;52;p13"/>
          <p:cNvSpPr txBox="1"/>
          <p:nvPr>
            <p:ph type="title"/>
          </p:nvPr>
        </p:nvSpPr>
        <p:spPr>
          <a:xfrm>
            <a:off x="459486" y="273844"/>
            <a:ext cx="82296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FFC000"/>
              </a:buClr>
              <a:buSzPts val="2100"/>
              <a:buFont typeface="Arial Black"/>
              <a:buNone/>
              <a:defRPr b="0" i="0" sz="2100" u="none" cap="none" strike="noStrike">
                <a:solidFill>
                  <a:srgbClr val="FFC000"/>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59486" y="1369219"/>
            <a:ext cx="82296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1">
            <a:alphaModFix amt="5000"/>
          </a:blip>
          <a:srcRect b="0" l="0" r="0" t="0"/>
          <a:stretch/>
        </p:blipFill>
        <p:spPr>
          <a:xfrm>
            <a:off x="3646610" y="-467419"/>
            <a:ext cx="6078338" cy="6078338"/>
          </a:xfrm>
          <a:prstGeom prst="rect">
            <a:avLst/>
          </a:prstGeom>
          <a:noFill/>
          <a:ln>
            <a:noFill/>
          </a:ln>
        </p:spPr>
      </p:pic>
      <p:sp>
        <p:nvSpPr>
          <p:cNvPr id="78" name="Google Shape;78;p18"/>
          <p:cNvSpPr txBox="1"/>
          <p:nvPr>
            <p:ph type="title"/>
          </p:nvPr>
        </p:nvSpPr>
        <p:spPr>
          <a:xfrm>
            <a:off x="459486" y="273844"/>
            <a:ext cx="82296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990000"/>
              </a:buClr>
              <a:buSzPts val="2100"/>
              <a:buFont typeface="Arial Black"/>
              <a:buNone/>
              <a:defRPr b="1" i="0" sz="2100" u="none" cap="none" strike="noStrike">
                <a:solidFill>
                  <a:srgbClr val="990000"/>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 name="Google Shape;79;p18"/>
          <p:cNvSpPr txBox="1"/>
          <p:nvPr>
            <p:ph idx="1" type="body"/>
          </p:nvPr>
        </p:nvSpPr>
        <p:spPr>
          <a:xfrm>
            <a:off x="459486" y="1369219"/>
            <a:ext cx="82296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0" name="Google Shape;80;p18"/>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81" name="Google Shape;81;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nvSpPr>
        <p:spPr>
          <a:xfrm>
            <a:off x="823960" y="931954"/>
            <a:ext cx="7496100" cy="220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EEECE1"/>
              </a:buClr>
              <a:buSzPts val="1100"/>
              <a:buFont typeface="Arial"/>
              <a:buNone/>
            </a:pPr>
            <a:r>
              <a:t/>
            </a:r>
            <a:endParaRPr b="1" sz="4300">
              <a:solidFill>
                <a:srgbClr val="EEECE1"/>
              </a:solidFill>
            </a:endParaRPr>
          </a:p>
          <a:p>
            <a:pPr indent="0" lvl="0" marL="0" marR="0" rtl="0" algn="ctr">
              <a:lnSpc>
                <a:spcPct val="100000"/>
              </a:lnSpc>
              <a:spcBef>
                <a:spcPts val="0"/>
              </a:spcBef>
              <a:spcAft>
                <a:spcPts val="0"/>
              </a:spcAft>
              <a:buNone/>
            </a:pPr>
            <a:r>
              <a:rPr b="1" lang="en" sz="4300">
                <a:solidFill>
                  <a:srgbClr val="EEECE1"/>
                </a:solidFill>
              </a:rPr>
              <a:t>The Effect of Movie Lead’s Gender on Movie’s Revenue</a:t>
            </a:r>
            <a:endParaRPr b="1" sz="4300">
              <a:solidFill>
                <a:srgbClr val="EEECE1"/>
              </a:solidFill>
            </a:endParaRPr>
          </a:p>
          <a:p>
            <a:pPr indent="0" lvl="0" marL="0" rtl="0" algn="l">
              <a:lnSpc>
                <a:spcPct val="115000"/>
              </a:lnSpc>
              <a:spcBef>
                <a:spcPts val="0"/>
              </a:spcBef>
              <a:spcAft>
                <a:spcPts val="0"/>
              </a:spcAft>
              <a:buNone/>
            </a:pPr>
            <a:r>
              <a:rPr lang="en" sz="1200"/>
              <a:t> </a:t>
            </a:r>
            <a:endParaRPr sz="1200"/>
          </a:p>
          <a:p>
            <a:pPr indent="0" lvl="0" marL="0" marR="0" rtl="0" algn="ctr">
              <a:lnSpc>
                <a:spcPct val="100000"/>
              </a:lnSpc>
              <a:spcBef>
                <a:spcPts val="0"/>
              </a:spcBef>
              <a:spcAft>
                <a:spcPts val="0"/>
              </a:spcAft>
              <a:buClr>
                <a:srgbClr val="EEECE1"/>
              </a:buClr>
              <a:buSzPts val="1100"/>
              <a:buFont typeface="Arial"/>
              <a:buNone/>
            </a:pPr>
            <a:r>
              <a:t/>
            </a:r>
            <a:endParaRPr b="1" sz="4400">
              <a:solidFill>
                <a:srgbClr val="EEECE1"/>
              </a:solidFill>
            </a:endParaRPr>
          </a:p>
        </p:txBody>
      </p:sp>
      <p:sp>
        <p:nvSpPr>
          <p:cNvPr id="114" name="Google Shape;114;p24"/>
          <p:cNvSpPr txBox="1"/>
          <p:nvPr/>
        </p:nvSpPr>
        <p:spPr>
          <a:xfrm>
            <a:off x="7349" y="2840629"/>
            <a:ext cx="9129300" cy="1435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1" lang="en" sz="1500">
                <a:solidFill>
                  <a:srgbClr val="FFCC00"/>
                </a:solidFill>
                <a:latin typeface="Times New Roman"/>
                <a:ea typeface="Times New Roman"/>
                <a:cs typeface="Times New Roman"/>
                <a:sym typeface="Times New Roman"/>
              </a:rPr>
              <a:t>Xiaoxuan (Hayley) Gu</a:t>
            </a:r>
            <a:endParaRPr i="1" sz="1500">
              <a:solidFill>
                <a:srgbClr val="FFCC00"/>
              </a:solidFill>
              <a:latin typeface="Times New Roman"/>
              <a:ea typeface="Times New Roman"/>
              <a:cs typeface="Times New Roman"/>
              <a:sym typeface="Times New Roman"/>
            </a:endParaRPr>
          </a:p>
          <a:p>
            <a:pPr indent="0" lvl="0" marL="0" rtl="0" algn="ctr">
              <a:spcBef>
                <a:spcPts val="0"/>
              </a:spcBef>
              <a:spcAft>
                <a:spcPts val="0"/>
              </a:spcAft>
              <a:buNone/>
            </a:pPr>
            <a:r>
              <a:rPr i="1" lang="en" sz="1500">
                <a:solidFill>
                  <a:srgbClr val="FFCC00"/>
                </a:solidFill>
                <a:latin typeface="Times New Roman"/>
                <a:ea typeface="Times New Roman"/>
                <a:cs typeface="Times New Roman"/>
                <a:sym typeface="Times New Roman"/>
              </a:rPr>
              <a:t>Chaiyapuk (KK) Titinanapun</a:t>
            </a:r>
            <a:endParaRPr i="1" sz="1500">
              <a:solidFill>
                <a:srgbClr val="FFCC00"/>
              </a:solidFill>
              <a:latin typeface="Times New Roman"/>
              <a:ea typeface="Times New Roman"/>
              <a:cs typeface="Times New Roman"/>
              <a:sym typeface="Times New Roman"/>
            </a:endParaRPr>
          </a:p>
          <a:p>
            <a:pPr indent="0" lvl="0" marL="0" rtl="0" algn="ctr">
              <a:spcBef>
                <a:spcPts val="0"/>
              </a:spcBef>
              <a:spcAft>
                <a:spcPts val="0"/>
              </a:spcAft>
              <a:buNone/>
            </a:pPr>
            <a:r>
              <a:rPr i="1" lang="en" sz="1500">
                <a:solidFill>
                  <a:srgbClr val="FFCC00"/>
                </a:solidFill>
                <a:latin typeface="Times New Roman"/>
                <a:ea typeface="Times New Roman"/>
                <a:cs typeface="Times New Roman"/>
                <a:sym typeface="Times New Roman"/>
              </a:rPr>
              <a:t>Xinwen (Gabriel) Wu</a:t>
            </a:r>
            <a:endParaRPr i="1" sz="1500">
              <a:solidFill>
                <a:srgbClr val="FFCC00"/>
              </a:solidFill>
              <a:latin typeface="Times New Roman"/>
              <a:ea typeface="Times New Roman"/>
              <a:cs typeface="Times New Roman"/>
              <a:sym typeface="Times New Roman"/>
            </a:endParaRPr>
          </a:p>
          <a:p>
            <a:pPr indent="0" lvl="0" marL="0" rtl="0" algn="ctr">
              <a:spcBef>
                <a:spcPts val="0"/>
              </a:spcBef>
              <a:spcAft>
                <a:spcPts val="0"/>
              </a:spcAft>
              <a:buNone/>
            </a:pPr>
            <a:r>
              <a:rPr i="1" lang="en" sz="1500">
                <a:solidFill>
                  <a:srgbClr val="FFCC00"/>
                </a:solidFill>
                <a:latin typeface="Times New Roman"/>
                <a:ea typeface="Times New Roman"/>
                <a:cs typeface="Times New Roman"/>
                <a:sym typeface="Times New Roman"/>
              </a:rPr>
              <a:t>Anyi (Aprill) Zhao</a:t>
            </a:r>
            <a:endParaRPr i="1" sz="1500">
              <a:solidFill>
                <a:srgbClr val="FFCC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i="1" lang="en" sz="1500">
                <a:solidFill>
                  <a:srgbClr val="FFCC00"/>
                </a:solidFill>
                <a:latin typeface="Times New Roman"/>
                <a:ea typeface="Times New Roman"/>
                <a:cs typeface="Times New Roman"/>
                <a:sym typeface="Times New Roman"/>
              </a:rPr>
              <a:t>Jiaying (Grace) Zheng</a:t>
            </a:r>
            <a:endParaRPr i="1" sz="1500">
              <a:solidFill>
                <a:srgbClr val="FFCC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i="1" lang="en" sz="1500">
                <a:solidFill>
                  <a:srgbClr val="FFCC00"/>
                </a:solidFill>
                <a:latin typeface="Times New Roman"/>
                <a:ea typeface="Times New Roman"/>
                <a:cs typeface="Times New Roman"/>
                <a:sym typeface="Times New Roman"/>
              </a:rPr>
              <a:t>Yue (Lydia) Zou</a:t>
            </a:r>
            <a:endParaRPr i="1" sz="1500">
              <a:solidFill>
                <a:srgbClr val="FFCC00"/>
              </a:solidFill>
              <a:latin typeface="Times New Roman"/>
              <a:ea typeface="Times New Roman"/>
              <a:cs typeface="Times New Roman"/>
              <a:sym typeface="Times New Roman"/>
            </a:endParaRPr>
          </a:p>
          <a:p>
            <a:pPr indent="0" lvl="0" marL="0" marR="0" rtl="0" algn="ctr">
              <a:lnSpc>
                <a:spcPct val="100000"/>
              </a:lnSpc>
              <a:spcBef>
                <a:spcPts val="480"/>
              </a:spcBef>
              <a:spcAft>
                <a:spcPts val="0"/>
              </a:spcAft>
              <a:buClr>
                <a:srgbClr val="FFCC00"/>
              </a:buClr>
              <a:buSzPts val="450"/>
              <a:buFont typeface="Arial"/>
              <a:buNone/>
            </a:pPr>
            <a:r>
              <a:rPr i="1" lang="en" sz="1500">
                <a:solidFill>
                  <a:srgbClr val="FFCC00"/>
                </a:solidFill>
                <a:latin typeface="Times New Roman"/>
                <a:ea typeface="Times New Roman"/>
                <a:cs typeface="Times New Roman"/>
                <a:sym typeface="Times New Roman"/>
              </a:rPr>
              <a:t>Nov 29, 2022</a:t>
            </a:r>
            <a:endParaRPr b="0" i="1" sz="1500" u="none" cap="none" strike="noStrike">
              <a:solidFill>
                <a:srgbClr val="FFCC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2024162" y="1223350"/>
            <a:ext cx="5095675" cy="3416324"/>
          </a:xfrm>
          <a:prstGeom prst="rect">
            <a:avLst/>
          </a:prstGeom>
          <a:noFill/>
          <a:ln>
            <a:noFill/>
          </a:ln>
        </p:spPr>
      </p:pic>
      <p:sp>
        <p:nvSpPr>
          <p:cNvPr id="186" name="Google Shape;186;p33"/>
          <p:cNvSpPr txBox="1"/>
          <p:nvPr>
            <p:ph idx="1" type="body"/>
          </p:nvPr>
        </p:nvSpPr>
        <p:spPr>
          <a:xfrm>
            <a:off x="161822" y="328445"/>
            <a:ext cx="3765000" cy="5691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100"/>
              <a:t>Revenue vs Score:</a:t>
            </a:r>
            <a:endParaRPr sz="2100"/>
          </a:p>
        </p:txBody>
      </p:sp>
      <p:sp>
        <p:nvSpPr>
          <p:cNvPr id="187" name="Google Shape;18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33"/>
          <p:cNvSpPr txBox="1"/>
          <p:nvPr/>
        </p:nvSpPr>
        <p:spPr>
          <a:xfrm>
            <a:off x="228600" y="679913"/>
            <a:ext cx="40782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Quality</a:t>
            </a:r>
            <a:r>
              <a:rPr lang="en" sz="1800">
                <a:solidFill>
                  <a:schemeClr val="dk1"/>
                </a:solidFill>
              </a:rPr>
              <a:t> of a </a:t>
            </a:r>
            <a:r>
              <a:rPr lang="en" sz="1800">
                <a:solidFill>
                  <a:schemeClr val="dk1"/>
                </a:solidFill>
              </a:rPr>
              <a:t>movie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idx="1" type="body"/>
          </p:nvPr>
        </p:nvSpPr>
        <p:spPr>
          <a:xfrm>
            <a:off x="143222" y="394995"/>
            <a:ext cx="3765000" cy="569100"/>
          </a:xfrm>
          <a:prstGeom prst="rect">
            <a:avLst/>
          </a:prstGeom>
          <a:noFill/>
          <a:ln>
            <a:noFill/>
          </a:ln>
        </p:spPr>
        <p:txBody>
          <a:bodyPr anchorCtr="0" anchor="t" bIns="34275" lIns="68575" spcFirstLastPara="1" rIns="68575" wrap="square" tIns="34275">
            <a:normAutofit lnSpcReduction="20000"/>
          </a:bodyPr>
          <a:lstStyle/>
          <a:p>
            <a:pPr indent="0" lvl="0" marL="0" rtl="0" algn="l">
              <a:spcBef>
                <a:spcPts val="0"/>
              </a:spcBef>
              <a:spcAft>
                <a:spcPts val="0"/>
              </a:spcAft>
              <a:buClr>
                <a:srgbClr val="990000"/>
              </a:buClr>
              <a:buSzPts val="2100"/>
              <a:buFont typeface="Arial Black"/>
              <a:buNone/>
            </a:pPr>
            <a:r>
              <a:rPr lang="en" sz="2100"/>
              <a:t>Revenue vs Genre:</a:t>
            </a:r>
            <a:endParaRPr sz="2100"/>
          </a:p>
          <a:p>
            <a:pPr indent="0" lvl="0" marL="0" rtl="0" algn="l">
              <a:spcBef>
                <a:spcPts val="0"/>
              </a:spcBef>
              <a:spcAft>
                <a:spcPts val="0"/>
              </a:spcAft>
              <a:buClr>
                <a:srgbClr val="990000"/>
              </a:buClr>
              <a:buSzPts val="2100"/>
              <a:buFont typeface="Arial Black"/>
              <a:buNone/>
            </a:pPr>
            <a:r>
              <a:t/>
            </a:r>
            <a:endParaRPr sz="2100"/>
          </a:p>
        </p:txBody>
      </p:sp>
      <p:sp>
        <p:nvSpPr>
          <p:cNvPr id="194" name="Google Shape;194;p34"/>
          <p:cNvSpPr txBox="1"/>
          <p:nvPr>
            <p:ph idx="1" type="body"/>
          </p:nvPr>
        </p:nvSpPr>
        <p:spPr>
          <a:xfrm>
            <a:off x="4919472" y="329195"/>
            <a:ext cx="3765000" cy="5691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100"/>
              <a:t>Revenue vs Rating:</a:t>
            </a:r>
            <a:endParaRPr b="0" sz="1800">
              <a:solidFill>
                <a:schemeClr val="dk1"/>
              </a:solidFill>
              <a:latin typeface="Arial"/>
              <a:ea typeface="Arial"/>
              <a:cs typeface="Arial"/>
              <a:sym typeface="Arial"/>
            </a:endParaRPr>
          </a:p>
        </p:txBody>
      </p:sp>
      <p:pic>
        <p:nvPicPr>
          <p:cNvPr id="195" name="Google Shape;195;p34"/>
          <p:cNvPicPr preferRelativeResize="0"/>
          <p:nvPr/>
        </p:nvPicPr>
        <p:blipFill rotWithShape="1">
          <a:blip r:embed="rId3">
            <a:alphaModFix/>
          </a:blip>
          <a:srcRect b="0" l="0" r="3549" t="0"/>
          <a:stretch/>
        </p:blipFill>
        <p:spPr>
          <a:xfrm>
            <a:off x="420075" y="1496925"/>
            <a:ext cx="3510428" cy="2557974"/>
          </a:xfrm>
          <a:prstGeom prst="rect">
            <a:avLst/>
          </a:prstGeom>
          <a:noFill/>
          <a:ln>
            <a:noFill/>
          </a:ln>
        </p:spPr>
      </p:pic>
      <p:pic>
        <p:nvPicPr>
          <p:cNvPr id="196" name="Google Shape;196;p34"/>
          <p:cNvPicPr preferRelativeResize="0"/>
          <p:nvPr/>
        </p:nvPicPr>
        <p:blipFill>
          <a:blip r:embed="rId4">
            <a:alphaModFix/>
          </a:blip>
          <a:stretch>
            <a:fillRect/>
          </a:stretch>
        </p:blipFill>
        <p:spPr>
          <a:xfrm>
            <a:off x="4919485" y="1336810"/>
            <a:ext cx="3094065" cy="2794289"/>
          </a:xfrm>
          <a:prstGeom prst="rect">
            <a:avLst/>
          </a:prstGeom>
          <a:noFill/>
          <a:ln>
            <a:noFill/>
          </a:ln>
        </p:spPr>
      </p:pic>
      <p:sp>
        <p:nvSpPr>
          <p:cNvPr id="197" name="Google Shape;19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34"/>
          <p:cNvSpPr txBox="1"/>
          <p:nvPr/>
        </p:nvSpPr>
        <p:spPr>
          <a:xfrm>
            <a:off x="228600" y="4177975"/>
            <a:ext cx="861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Different average revenues for different categories</a:t>
            </a:r>
            <a:endParaRPr sz="1800">
              <a:solidFill>
                <a:schemeClr val="dk1"/>
              </a:solidFill>
            </a:endParaRPr>
          </a:p>
        </p:txBody>
      </p:sp>
      <p:sp>
        <p:nvSpPr>
          <p:cNvPr id="199" name="Google Shape;199;p34"/>
          <p:cNvSpPr txBox="1"/>
          <p:nvPr/>
        </p:nvSpPr>
        <p:spPr>
          <a:xfrm>
            <a:off x="252825" y="774975"/>
            <a:ext cx="4078200" cy="738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Grouped categories </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p:txBody>
      </p:sp>
      <p:sp>
        <p:nvSpPr>
          <p:cNvPr id="200" name="Google Shape;200;p34"/>
          <p:cNvSpPr txBox="1"/>
          <p:nvPr/>
        </p:nvSpPr>
        <p:spPr>
          <a:xfrm>
            <a:off x="4743050" y="774963"/>
            <a:ext cx="40782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Limits </a:t>
            </a:r>
            <a:r>
              <a:rPr lang="en" sz="1800">
                <a:solidFill>
                  <a:schemeClr val="dk1"/>
                </a:solidFill>
              </a:rPr>
              <a:t>targeted audience</a:t>
            </a:r>
            <a:endParaRPr sz="1800"/>
          </a:p>
        </p:txBody>
      </p:sp>
      <p:pic>
        <p:nvPicPr>
          <p:cNvPr id="201" name="Google Shape;201;p34"/>
          <p:cNvPicPr preferRelativeResize="0"/>
          <p:nvPr/>
        </p:nvPicPr>
        <p:blipFill>
          <a:blip r:embed="rId5">
            <a:alphaModFix/>
          </a:blip>
          <a:stretch>
            <a:fillRect/>
          </a:stretch>
        </p:blipFill>
        <p:spPr>
          <a:xfrm>
            <a:off x="420075" y="1236675"/>
            <a:ext cx="3985246" cy="2992451"/>
          </a:xfrm>
          <a:prstGeom prst="rect">
            <a:avLst/>
          </a:prstGeom>
          <a:noFill/>
          <a:ln>
            <a:noFill/>
          </a:ln>
        </p:spPr>
      </p:pic>
      <p:pic>
        <p:nvPicPr>
          <p:cNvPr id="202" name="Google Shape;202;p34"/>
          <p:cNvPicPr preferRelativeResize="0"/>
          <p:nvPr/>
        </p:nvPicPr>
        <p:blipFill>
          <a:blip r:embed="rId6">
            <a:alphaModFix/>
          </a:blip>
          <a:stretch>
            <a:fillRect/>
          </a:stretch>
        </p:blipFill>
        <p:spPr>
          <a:xfrm>
            <a:off x="4743050" y="1236675"/>
            <a:ext cx="3764999" cy="29418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idx="1" type="body"/>
          </p:nvPr>
        </p:nvSpPr>
        <p:spPr>
          <a:xfrm>
            <a:off x="459470" y="3038100"/>
            <a:ext cx="4782600" cy="507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None/>
            </a:pPr>
            <a:r>
              <a:rPr lang="en"/>
              <a:t>Model and </a:t>
            </a:r>
            <a:r>
              <a:rPr lang="en"/>
              <a:t>Interpretation</a:t>
            </a:r>
            <a:endParaRPr/>
          </a:p>
        </p:txBody>
      </p:sp>
      <p:sp>
        <p:nvSpPr>
          <p:cNvPr id="208" name="Google Shape;20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6"/>
          <p:cNvPicPr preferRelativeResize="0"/>
          <p:nvPr>
            <p:ph idx="2" type="pic"/>
          </p:nvPr>
        </p:nvPicPr>
        <p:blipFill rotWithShape="1">
          <a:blip r:embed="rId3">
            <a:alphaModFix/>
          </a:blip>
          <a:srcRect b="0" l="0" r="0" t="0"/>
          <a:stretch/>
        </p:blipFill>
        <p:spPr>
          <a:xfrm>
            <a:off x="228600" y="932300"/>
            <a:ext cx="4630900" cy="3440775"/>
          </a:xfrm>
          <a:prstGeom prst="rect">
            <a:avLst/>
          </a:prstGeom>
        </p:spPr>
      </p:pic>
      <p:sp>
        <p:nvSpPr>
          <p:cNvPr id="214" name="Google Shape;214;p36"/>
          <p:cNvSpPr txBox="1"/>
          <p:nvPr>
            <p:ph idx="1" type="body"/>
          </p:nvPr>
        </p:nvSpPr>
        <p:spPr>
          <a:xfrm>
            <a:off x="166172" y="333195"/>
            <a:ext cx="3765000" cy="569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100"/>
              <a:t>Control Variables</a:t>
            </a:r>
            <a:endParaRPr sz="2100"/>
          </a:p>
        </p:txBody>
      </p:sp>
      <p:sp>
        <p:nvSpPr>
          <p:cNvPr id="215" name="Google Shape;215;p36"/>
          <p:cNvSpPr txBox="1"/>
          <p:nvPr>
            <p:ph idx="3" type="body"/>
          </p:nvPr>
        </p:nvSpPr>
        <p:spPr>
          <a:xfrm>
            <a:off x="5016900" y="932300"/>
            <a:ext cx="3669900" cy="3826200"/>
          </a:xfrm>
          <a:prstGeom prst="rect">
            <a:avLst/>
          </a:prstGeom>
        </p:spPr>
        <p:txBody>
          <a:bodyPr anchorCtr="0" anchor="ctr" bIns="34275" lIns="68575" spcFirstLastPara="1" rIns="68575" wrap="square" tIns="34275">
            <a:noAutofit/>
          </a:bodyPr>
          <a:lstStyle/>
          <a:p>
            <a:pPr indent="-330200" lvl="0" marL="457200" rtl="0" algn="l">
              <a:lnSpc>
                <a:spcPct val="115000"/>
              </a:lnSpc>
              <a:spcBef>
                <a:spcPts val="0"/>
              </a:spcBef>
              <a:spcAft>
                <a:spcPts val="0"/>
              </a:spcAft>
              <a:buSzPts val="1600"/>
              <a:buChar char="●"/>
            </a:pPr>
            <a:r>
              <a:rPr lang="en" sz="1600"/>
              <a:t>Budget adj: budget of a movie determines its potential (adjusted by inflation)</a:t>
            </a:r>
            <a:endParaRPr sz="1600"/>
          </a:p>
          <a:p>
            <a:pPr indent="-330200" lvl="0" marL="457200" rtl="0" algn="l">
              <a:lnSpc>
                <a:spcPct val="115000"/>
              </a:lnSpc>
              <a:spcBef>
                <a:spcPts val="0"/>
              </a:spcBef>
              <a:spcAft>
                <a:spcPts val="0"/>
              </a:spcAft>
              <a:buSzPts val="1600"/>
              <a:buChar char="●"/>
            </a:pPr>
            <a:r>
              <a:rPr lang="en" sz="1600"/>
              <a:t>Year: movies industry has been growing in the last 40 years</a:t>
            </a:r>
            <a:endParaRPr sz="1600"/>
          </a:p>
          <a:p>
            <a:pPr indent="-330200" lvl="0" marL="457200" rtl="0" algn="l">
              <a:lnSpc>
                <a:spcPct val="115000"/>
              </a:lnSpc>
              <a:spcBef>
                <a:spcPts val="0"/>
              </a:spcBef>
              <a:spcAft>
                <a:spcPts val="0"/>
              </a:spcAft>
              <a:buSzPts val="1600"/>
              <a:buChar char="●"/>
            </a:pPr>
            <a:r>
              <a:rPr lang="en" sz="1600"/>
              <a:t>Scores: measures quality of a movie</a:t>
            </a:r>
            <a:br>
              <a:rPr lang="en" sz="1600"/>
            </a:br>
            <a:r>
              <a:rPr lang="en" sz="1600"/>
              <a:t>Rating: limits targeted audience of a movie</a:t>
            </a:r>
            <a:endParaRPr sz="1600"/>
          </a:p>
          <a:p>
            <a:pPr indent="-330200" lvl="0" marL="457200" rtl="0" algn="l">
              <a:lnSpc>
                <a:spcPct val="115000"/>
              </a:lnSpc>
              <a:spcBef>
                <a:spcPts val="0"/>
              </a:spcBef>
              <a:spcAft>
                <a:spcPts val="0"/>
              </a:spcAft>
              <a:buSzPts val="1600"/>
              <a:buChar char="●"/>
            </a:pPr>
            <a:r>
              <a:rPr lang="en" sz="1600"/>
              <a:t>Genres: adventures, action, comedy, drama movies have the highest box office revenue in the North America market</a:t>
            </a:r>
            <a:endParaRPr sz="1600"/>
          </a:p>
          <a:p>
            <a:pPr indent="0" lvl="0" marL="0" rtl="0" algn="l">
              <a:lnSpc>
                <a:spcPct val="115000"/>
              </a:lnSpc>
              <a:spcBef>
                <a:spcPts val="0"/>
              </a:spcBef>
              <a:spcAft>
                <a:spcPts val="0"/>
              </a:spcAft>
              <a:buNone/>
            </a:pPr>
            <a:r>
              <a:t/>
            </a:r>
            <a:endParaRPr sz="1600"/>
          </a:p>
        </p:txBody>
      </p:sp>
      <p:sp>
        <p:nvSpPr>
          <p:cNvPr id="216" name="Google Shape;21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idx="3" type="body"/>
          </p:nvPr>
        </p:nvSpPr>
        <p:spPr>
          <a:xfrm>
            <a:off x="4672650" y="1064675"/>
            <a:ext cx="3765000" cy="3345600"/>
          </a:xfrm>
          <a:prstGeom prst="rect">
            <a:avLst/>
          </a:prstGeom>
          <a:noFill/>
          <a:ln>
            <a:noFill/>
          </a:ln>
        </p:spPr>
        <p:txBody>
          <a:bodyPr anchorCtr="0" anchor="t" bIns="34275" lIns="68575" spcFirstLastPara="1" rIns="68575" wrap="square" tIns="34275">
            <a:noAutofit/>
          </a:bodyPr>
          <a:lstStyle/>
          <a:p>
            <a:pPr indent="-342900" lvl="0" marL="457200" rtl="0" algn="l">
              <a:lnSpc>
                <a:spcPct val="130000"/>
              </a:lnSpc>
              <a:spcBef>
                <a:spcPts val="0"/>
              </a:spcBef>
              <a:spcAft>
                <a:spcPts val="0"/>
              </a:spcAft>
              <a:buSzPts val="1800"/>
              <a:buChar char="●"/>
            </a:pPr>
            <a:r>
              <a:rPr lang="en" sz="1800"/>
              <a:t>Without gender</a:t>
            </a:r>
            <a:endParaRPr sz="1800"/>
          </a:p>
          <a:p>
            <a:pPr indent="-342900" lvl="0" marL="457200" rtl="0" algn="l">
              <a:lnSpc>
                <a:spcPct val="130000"/>
              </a:lnSpc>
              <a:spcBef>
                <a:spcPts val="0"/>
              </a:spcBef>
              <a:spcAft>
                <a:spcPts val="0"/>
              </a:spcAft>
              <a:buSzPts val="1800"/>
              <a:buChar char="●"/>
            </a:pPr>
            <a:r>
              <a:rPr lang="en" sz="1800"/>
              <a:t>Adj. R-squared: 0.440</a:t>
            </a:r>
            <a:endParaRPr sz="1800"/>
          </a:p>
        </p:txBody>
      </p:sp>
      <p:sp>
        <p:nvSpPr>
          <p:cNvPr id="222" name="Google Shape;222;p37"/>
          <p:cNvSpPr txBox="1"/>
          <p:nvPr/>
        </p:nvSpPr>
        <p:spPr>
          <a:xfrm>
            <a:off x="323075" y="323075"/>
            <a:ext cx="36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p37"/>
          <p:cNvSpPr txBox="1"/>
          <p:nvPr/>
        </p:nvSpPr>
        <p:spPr>
          <a:xfrm>
            <a:off x="4559700" y="274375"/>
            <a:ext cx="399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rPr>
              <a:t>ln(gross) ~ ln(budget) + year + score </a:t>
            </a:r>
            <a:endParaRPr b="1" sz="1600">
              <a:solidFill>
                <a:srgbClr val="980000"/>
              </a:solidFill>
            </a:endParaRPr>
          </a:p>
          <a:p>
            <a:pPr indent="0" lvl="0" marL="0" rtl="0" algn="l">
              <a:spcBef>
                <a:spcPts val="0"/>
              </a:spcBef>
              <a:spcAft>
                <a:spcPts val="0"/>
              </a:spcAft>
              <a:buNone/>
            </a:pPr>
            <a:r>
              <a:rPr b="1" lang="en" sz="1600">
                <a:solidFill>
                  <a:srgbClr val="980000"/>
                </a:solidFill>
              </a:rPr>
              <a:t>+ rating + genre</a:t>
            </a:r>
            <a:endParaRPr b="1" sz="1600">
              <a:solidFill>
                <a:srgbClr val="980000"/>
              </a:solidFill>
            </a:endParaRPr>
          </a:p>
        </p:txBody>
      </p:sp>
      <p:graphicFrame>
        <p:nvGraphicFramePr>
          <p:cNvPr id="224" name="Google Shape;224;p37"/>
          <p:cNvGraphicFramePr/>
          <p:nvPr/>
        </p:nvGraphicFramePr>
        <p:xfrm>
          <a:off x="228588" y="387575"/>
          <a:ext cx="3000000" cy="3000000"/>
        </p:xfrm>
        <a:graphic>
          <a:graphicData uri="http://schemas.openxmlformats.org/drawingml/2006/table">
            <a:tbl>
              <a:tblPr>
                <a:noFill/>
                <a:tableStyleId>{003154D8-08FA-4C6D-AED4-1D02D8130EA7}</a:tableStyleId>
              </a:tblPr>
              <a:tblGrid>
                <a:gridCol w="943125"/>
                <a:gridCol w="953150"/>
                <a:gridCol w="1284250"/>
                <a:gridCol w="1023375"/>
              </a:tblGrid>
              <a:tr h="281950">
                <a:tc gridSpan="4">
                  <a:txBody>
                    <a:bodyPr/>
                    <a:lstStyle/>
                    <a:p>
                      <a:pPr indent="0" lvl="0" marL="0" rtl="0" algn="ctr">
                        <a:lnSpc>
                          <a:spcPct val="100000"/>
                        </a:lnSpc>
                        <a:spcBef>
                          <a:spcPts val="0"/>
                        </a:spcBef>
                        <a:spcAft>
                          <a:spcPts val="0"/>
                        </a:spcAft>
                        <a:buNone/>
                      </a:pPr>
                      <a:r>
                        <a:rPr b="1" lang="en" sz="1100">
                          <a:latin typeface="Times"/>
                          <a:ea typeface="Times"/>
                          <a:cs typeface="Times"/>
                          <a:sym typeface="Times"/>
                        </a:rPr>
                        <a:t>OLS Regression Results</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r>
              <a:tr h="281950">
                <a:tc>
                  <a:txBody>
                    <a:bodyPr/>
                    <a:lstStyle/>
                    <a:p>
                      <a:pPr indent="0" lvl="0" marL="0" rtl="0" algn="l">
                        <a:lnSpc>
                          <a:spcPct val="100000"/>
                        </a:lnSpc>
                        <a:spcBef>
                          <a:spcPts val="0"/>
                        </a:spcBef>
                        <a:spcAft>
                          <a:spcPts val="0"/>
                        </a:spcAft>
                        <a:buNone/>
                      </a:pPr>
                      <a:r>
                        <a:rPr lang="en" sz="1100">
                          <a:latin typeface="Times"/>
                          <a:ea typeface="Times"/>
                          <a:cs typeface="Times"/>
                          <a:sym typeface="Times"/>
                        </a:rPr>
                        <a:t>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0.441</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Adj. 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highlight>
                            <a:srgbClr val="FFC000"/>
                          </a:highlight>
                          <a:latin typeface="Times"/>
                          <a:ea typeface="Times"/>
                          <a:cs typeface="Times"/>
                          <a:sym typeface="Times"/>
                        </a:rPr>
                        <a:t>0.440</a:t>
                      </a:r>
                      <a:endParaRPr sz="1100">
                        <a:highlight>
                          <a:srgbClr val="FFC000"/>
                        </a:highlight>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81950">
                <a:tc>
                  <a:txBody>
                    <a:bodyPr/>
                    <a:lstStyle/>
                    <a:p>
                      <a:pPr indent="0" lvl="0" marL="0" rtl="0" algn="l">
                        <a:lnSpc>
                          <a:spcPct val="100000"/>
                        </a:lnSpc>
                        <a:spcBef>
                          <a:spcPts val="0"/>
                        </a:spcBef>
                        <a:spcAft>
                          <a:spcPts val="0"/>
                        </a:spcAft>
                        <a:buNone/>
                      </a:pPr>
                      <a:r>
                        <a:rPr lang="en" sz="1100">
                          <a:latin typeface="Times"/>
                          <a:ea typeface="Times"/>
                          <a:cs typeface="Times"/>
                          <a:sym typeface="Times"/>
                        </a:rPr>
                        <a:t>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340.2</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Prob (F-statistic)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graphicFrame>
        <p:nvGraphicFramePr>
          <p:cNvPr id="225" name="Google Shape;225;p37"/>
          <p:cNvGraphicFramePr/>
          <p:nvPr/>
        </p:nvGraphicFramePr>
        <p:xfrm>
          <a:off x="233350" y="1233425"/>
          <a:ext cx="3000000" cy="3000000"/>
        </p:xfrm>
        <a:graphic>
          <a:graphicData uri="http://schemas.openxmlformats.org/drawingml/2006/table">
            <a:tbl>
              <a:tblPr>
                <a:noFill/>
                <a:tableStyleId>{003154D8-08FA-4C6D-AED4-1D02D8130EA7}</a:tableStyleId>
              </a:tblPr>
              <a:tblGrid>
                <a:gridCol w="1811225"/>
                <a:gridCol w="1326600"/>
                <a:gridCol w="1066075"/>
              </a:tblGrid>
              <a:tr h="331575">
                <a:tc>
                  <a:txBody>
                    <a:bodyPr/>
                    <a:lstStyle/>
                    <a:p>
                      <a:pPr indent="0" lvl="0" marL="0" rtl="0" algn="l">
                        <a:lnSpc>
                          <a:spcPct val="100000"/>
                        </a:lnSpc>
                        <a:spcBef>
                          <a:spcPts val="0"/>
                        </a:spcBef>
                        <a:spcAft>
                          <a:spcPts val="0"/>
                        </a:spcAft>
                        <a:buNone/>
                      </a:pPr>
                      <a:r>
                        <a:t/>
                      </a:r>
                      <a:endParaRPr>
                        <a:latin typeface="Times"/>
                        <a:ea typeface="Times"/>
                        <a:cs typeface="Times"/>
                        <a:sym typeface="Times"/>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Coefficient</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P-Value</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Intercept</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0.0793</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0.536</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Rating[PG-13]</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-0.1644</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351600">
                <a:tc>
                  <a:txBody>
                    <a:bodyPr/>
                    <a:lstStyle/>
                    <a:p>
                      <a:pPr indent="0" lvl="0" marL="0" rtl="0" algn="l">
                        <a:lnSpc>
                          <a:spcPct val="100000"/>
                        </a:lnSpc>
                        <a:spcBef>
                          <a:spcPts val="0"/>
                        </a:spcBef>
                        <a:spcAft>
                          <a:spcPts val="0"/>
                        </a:spcAft>
                        <a:buNone/>
                      </a:pPr>
                      <a:r>
                        <a:rPr lang="en" sz="1100">
                          <a:latin typeface="Times"/>
                          <a:ea typeface="Times"/>
                          <a:cs typeface="Times"/>
                          <a:sym typeface="Times"/>
                        </a:rPr>
                        <a:t>Rating[R, NC and Others]</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-0.4581</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Genre[Adventure]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-0.1921</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0.003</a:t>
                      </a:r>
                      <a:endParaRPr sz="1100">
                        <a:latin typeface="Times"/>
                        <a:ea typeface="Times"/>
                        <a:cs typeface="Times"/>
                        <a:sym typeface="Times"/>
                      </a:endParaRPr>
                    </a:p>
                  </a:txBody>
                  <a:tcPr marT="45725" marB="45725" marR="91450" marL="91450" anchor="ct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Genre[Comedy]</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-0.1729</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Genre[Drama]</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-0.3357</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Genre[Others]</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-0.1207</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0.004</a:t>
                      </a:r>
                      <a:endParaRPr sz="1100">
                        <a:latin typeface="Times"/>
                        <a:ea typeface="Times"/>
                        <a:cs typeface="Times"/>
                        <a:sym typeface="Times"/>
                      </a:endParaRPr>
                    </a:p>
                  </a:txBody>
                  <a:tcPr marT="45725" marB="45725" marR="91450" marL="91450" anchor="ctr">
                    <a:solidFill>
                      <a:srgbClr val="E7E7E7"/>
                    </a:solidFill>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ln(Budget)</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0.5999</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Year</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0.0163</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302575">
                <a:tc>
                  <a:txBody>
                    <a:bodyPr/>
                    <a:lstStyle/>
                    <a:p>
                      <a:pPr indent="0" lvl="0" marL="0" rtl="0" algn="l">
                        <a:lnSpc>
                          <a:spcPct val="100000"/>
                        </a:lnSpc>
                        <a:spcBef>
                          <a:spcPts val="0"/>
                        </a:spcBef>
                        <a:spcAft>
                          <a:spcPts val="0"/>
                        </a:spcAft>
                        <a:buNone/>
                      </a:pPr>
                      <a:r>
                        <a:rPr lang="en" sz="1100">
                          <a:latin typeface="Times"/>
                          <a:ea typeface="Times"/>
                          <a:cs typeface="Times"/>
                          <a:sym typeface="Times"/>
                        </a:rPr>
                        <a:t>Score</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0.3451</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sp>
        <p:nvSpPr>
          <p:cNvPr id="226" name="Google Shape;22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idx="3" type="body"/>
          </p:nvPr>
        </p:nvSpPr>
        <p:spPr>
          <a:xfrm>
            <a:off x="4687250" y="998750"/>
            <a:ext cx="3495000" cy="3827100"/>
          </a:xfrm>
          <a:prstGeom prst="rect">
            <a:avLst/>
          </a:prstGeom>
        </p:spPr>
        <p:txBody>
          <a:bodyPr anchorCtr="0" anchor="t" bIns="34275" lIns="68575" spcFirstLastPara="1" rIns="68575" wrap="square" tIns="34275">
            <a:noAutofit/>
          </a:bodyPr>
          <a:lstStyle/>
          <a:p>
            <a:pPr indent="-330200" lvl="0" marL="457200" rtl="0" algn="l">
              <a:lnSpc>
                <a:spcPct val="130000"/>
              </a:lnSpc>
              <a:spcBef>
                <a:spcPts val="0"/>
              </a:spcBef>
              <a:spcAft>
                <a:spcPts val="0"/>
              </a:spcAft>
              <a:buSzPts val="1600"/>
              <a:buChar char="●"/>
            </a:pPr>
            <a:r>
              <a:rPr lang="en" sz="1600"/>
              <a:t>Gender: </a:t>
            </a:r>
            <a:endParaRPr sz="1600"/>
          </a:p>
          <a:p>
            <a:pPr indent="457200" lvl="0" marL="0" rtl="0" algn="l">
              <a:lnSpc>
                <a:spcPct val="130000"/>
              </a:lnSpc>
              <a:spcBef>
                <a:spcPts val="0"/>
              </a:spcBef>
              <a:spcAft>
                <a:spcPts val="0"/>
              </a:spcAft>
              <a:buSzPts val="1018"/>
              <a:buNone/>
            </a:pPr>
            <a:r>
              <a:rPr lang="en" sz="1600"/>
              <a:t>coef = -0.1230 (p-value=0.001)</a:t>
            </a:r>
            <a:endParaRPr sz="1600"/>
          </a:p>
          <a:p>
            <a:pPr indent="457200" lvl="0" marL="0" rtl="0" algn="l">
              <a:lnSpc>
                <a:spcPct val="130000"/>
              </a:lnSpc>
              <a:spcBef>
                <a:spcPts val="0"/>
              </a:spcBef>
              <a:spcAft>
                <a:spcPts val="0"/>
              </a:spcAft>
              <a:buSzPts val="1018"/>
              <a:buNone/>
            </a:pPr>
            <a:r>
              <a:t/>
            </a:r>
            <a:endParaRPr sz="1600">
              <a:solidFill>
                <a:srgbClr val="FF0000"/>
              </a:solidFill>
            </a:endParaRPr>
          </a:p>
          <a:p>
            <a:pPr indent="-330200" lvl="0" marL="457200" rtl="0" algn="l">
              <a:lnSpc>
                <a:spcPct val="130000"/>
              </a:lnSpc>
              <a:spcBef>
                <a:spcPts val="0"/>
              </a:spcBef>
              <a:spcAft>
                <a:spcPts val="0"/>
              </a:spcAft>
              <a:buSzPts val="1600"/>
              <a:buChar char="●"/>
            </a:pPr>
            <a:r>
              <a:rPr lang="en" sz="1600"/>
              <a:t>Controlling other variables, male-lead movies make 11.57% less revenue compared to female-leads movies</a:t>
            </a:r>
            <a:endParaRPr sz="1600"/>
          </a:p>
          <a:p>
            <a:pPr indent="-330200" lvl="0" marL="457200" rtl="0" algn="l">
              <a:lnSpc>
                <a:spcPct val="130000"/>
              </a:lnSpc>
              <a:spcBef>
                <a:spcPts val="0"/>
              </a:spcBef>
              <a:spcAft>
                <a:spcPts val="0"/>
              </a:spcAft>
              <a:buSzPts val="1600"/>
              <a:buChar char="●"/>
            </a:pPr>
            <a:r>
              <a:rPr lang="en" sz="1600"/>
              <a:t>Adj. R-squared changes little</a:t>
            </a:r>
            <a:endParaRPr sz="1600"/>
          </a:p>
          <a:p>
            <a:pPr indent="-330200" lvl="0" marL="457200" rtl="0" algn="l">
              <a:lnSpc>
                <a:spcPct val="130000"/>
              </a:lnSpc>
              <a:spcBef>
                <a:spcPts val="0"/>
              </a:spcBef>
              <a:spcAft>
                <a:spcPts val="0"/>
              </a:spcAft>
              <a:buSzPts val="1600"/>
              <a:buChar char="●"/>
            </a:pPr>
            <a:r>
              <a:rPr lang="en" sz="1600"/>
              <a:t>The relationships between revenue and control variables are the same</a:t>
            </a:r>
            <a:endParaRPr sz="1600"/>
          </a:p>
          <a:p>
            <a:pPr indent="0" lvl="0" marL="0" rtl="0" algn="l">
              <a:lnSpc>
                <a:spcPct val="130000"/>
              </a:lnSpc>
              <a:spcBef>
                <a:spcPts val="0"/>
              </a:spcBef>
              <a:spcAft>
                <a:spcPts val="0"/>
              </a:spcAft>
              <a:buSzPts val="1018"/>
              <a:buNone/>
            </a:pPr>
            <a:r>
              <a:t/>
            </a:r>
            <a:endParaRPr sz="1600"/>
          </a:p>
          <a:p>
            <a:pPr indent="0" lvl="0" marL="457200" rtl="0" algn="l">
              <a:lnSpc>
                <a:spcPct val="130000"/>
              </a:lnSpc>
              <a:spcBef>
                <a:spcPts val="0"/>
              </a:spcBef>
              <a:spcAft>
                <a:spcPts val="0"/>
              </a:spcAft>
              <a:buSzPts val="1018"/>
              <a:buNone/>
            </a:pPr>
            <a:r>
              <a:t/>
            </a:r>
            <a:endParaRPr sz="1600">
              <a:solidFill>
                <a:srgbClr val="FF0000"/>
              </a:solidFill>
            </a:endParaRPr>
          </a:p>
        </p:txBody>
      </p:sp>
      <p:sp>
        <p:nvSpPr>
          <p:cNvPr id="232" name="Google Shape;232;p38"/>
          <p:cNvSpPr txBox="1"/>
          <p:nvPr/>
        </p:nvSpPr>
        <p:spPr>
          <a:xfrm>
            <a:off x="168000" y="77550"/>
            <a:ext cx="2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38"/>
          <p:cNvSpPr txBox="1"/>
          <p:nvPr/>
        </p:nvSpPr>
        <p:spPr>
          <a:xfrm>
            <a:off x="4583925" y="235250"/>
            <a:ext cx="4237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600">
                <a:solidFill>
                  <a:srgbClr val="980000"/>
                </a:solidFill>
              </a:rPr>
              <a:t>ln(gross) ~ </a:t>
            </a:r>
            <a:r>
              <a:rPr b="1" lang="en" sz="1600">
                <a:solidFill>
                  <a:srgbClr val="E69138"/>
                </a:solidFill>
                <a:highlight>
                  <a:srgbClr val="FFFFFE"/>
                </a:highlight>
              </a:rPr>
              <a:t>gender</a:t>
            </a:r>
            <a:r>
              <a:rPr b="1" lang="en" sz="1600">
                <a:solidFill>
                  <a:srgbClr val="980000"/>
                </a:solidFill>
              </a:rPr>
              <a:t> + ln(budget) + year + score + rating + genre</a:t>
            </a:r>
            <a:endParaRPr b="1" sz="1600">
              <a:solidFill>
                <a:srgbClr val="980000"/>
              </a:solidFill>
            </a:endParaRPr>
          </a:p>
        </p:txBody>
      </p:sp>
      <p:graphicFrame>
        <p:nvGraphicFramePr>
          <p:cNvPr id="234" name="Google Shape;234;p38"/>
          <p:cNvGraphicFramePr/>
          <p:nvPr/>
        </p:nvGraphicFramePr>
        <p:xfrm>
          <a:off x="228600" y="387575"/>
          <a:ext cx="3000000" cy="3000000"/>
        </p:xfrm>
        <a:graphic>
          <a:graphicData uri="http://schemas.openxmlformats.org/drawingml/2006/table">
            <a:tbl>
              <a:tblPr>
                <a:noFill/>
                <a:tableStyleId>{003154D8-08FA-4C6D-AED4-1D02D8130EA7}</a:tableStyleId>
              </a:tblPr>
              <a:tblGrid>
                <a:gridCol w="933000"/>
                <a:gridCol w="942925"/>
                <a:gridCol w="1270475"/>
                <a:gridCol w="1012400"/>
              </a:tblGrid>
              <a:tr h="266700">
                <a:tc gridSpan="4">
                  <a:txBody>
                    <a:bodyPr/>
                    <a:lstStyle/>
                    <a:p>
                      <a:pPr indent="0" lvl="0" marL="0" rtl="0" algn="ctr">
                        <a:lnSpc>
                          <a:spcPct val="115000"/>
                        </a:lnSpc>
                        <a:spcBef>
                          <a:spcPts val="0"/>
                        </a:spcBef>
                        <a:spcAft>
                          <a:spcPts val="0"/>
                        </a:spcAft>
                        <a:buNone/>
                      </a:pPr>
                      <a:r>
                        <a:rPr b="1" lang="en" sz="1100">
                          <a:latin typeface="Times"/>
                          <a:ea typeface="Times"/>
                          <a:cs typeface="Times"/>
                          <a:sym typeface="Times"/>
                        </a:rPr>
                        <a:t>OLS Regression Results</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r>
              <a:tr h="257175">
                <a:tc>
                  <a:txBody>
                    <a:bodyPr/>
                    <a:lstStyle/>
                    <a:p>
                      <a:pPr indent="0" lvl="0" marL="0" rtl="0" algn="l">
                        <a:lnSpc>
                          <a:spcPct val="115000"/>
                        </a:lnSpc>
                        <a:spcBef>
                          <a:spcPts val="0"/>
                        </a:spcBef>
                        <a:spcAft>
                          <a:spcPts val="0"/>
                        </a:spcAft>
                        <a:buNone/>
                      </a:pPr>
                      <a:r>
                        <a:rPr lang="en" sz="1100">
                          <a:latin typeface="Times"/>
                          <a:ea typeface="Times"/>
                          <a:cs typeface="Times"/>
                          <a:sym typeface="Times"/>
                        </a:rPr>
                        <a:t>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0.443</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Adj. 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15000"/>
                        </a:lnSpc>
                        <a:spcBef>
                          <a:spcPts val="0"/>
                        </a:spcBef>
                        <a:spcAft>
                          <a:spcPts val="0"/>
                        </a:spcAft>
                        <a:buNone/>
                      </a:pPr>
                      <a:r>
                        <a:rPr lang="en" sz="1100">
                          <a:highlight>
                            <a:srgbClr val="FFC000"/>
                          </a:highlight>
                          <a:latin typeface="Times"/>
                          <a:ea typeface="Times"/>
                          <a:cs typeface="Times"/>
                          <a:sym typeface="Times"/>
                        </a:rPr>
                        <a:t>0.441</a:t>
                      </a:r>
                      <a:endParaRPr sz="1100">
                        <a:highlight>
                          <a:srgbClr val="FFC000"/>
                        </a:highlight>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57175">
                <a:tc>
                  <a:txBody>
                    <a:bodyPr/>
                    <a:lstStyle/>
                    <a:p>
                      <a:pPr indent="0" lvl="0" marL="0" rtl="0" algn="l">
                        <a:lnSpc>
                          <a:spcPct val="115000"/>
                        </a:lnSpc>
                        <a:spcBef>
                          <a:spcPts val="0"/>
                        </a:spcBef>
                        <a:spcAft>
                          <a:spcPts val="0"/>
                        </a:spcAft>
                        <a:buNone/>
                      </a:pPr>
                      <a:r>
                        <a:rPr lang="en" sz="1100">
                          <a:latin typeface="Times"/>
                          <a:ea typeface="Times"/>
                          <a:cs typeface="Times"/>
                          <a:sym typeface="Times"/>
                        </a:rPr>
                        <a:t>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308.2</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Prob (F-statistic)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graphicFrame>
        <p:nvGraphicFramePr>
          <p:cNvPr id="235" name="Google Shape;235;p38"/>
          <p:cNvGraphicFramePr/>
          <p:nvPr/>
        </p:nvGraphicFramePr>
        <p:xfrm>
          <a:off x="228600" y="1233425"/>
          <a:ext cx="3000000" cy="3000000"/>
        </p:xfrm>
        <a:graphic>
          <a:graphicData uri="http://schemas.openxmlformats.org/drawingml/2006/table">
            <a:tbl>
              <a:tblPr>
                <a:noFill/>
                <a:tableStyleId>{003154D8-08FA-4C6D-AED4-1D02D8130EA7}</a:tableStyleId>
              </a:tblPr>
              <a:tblGrid>
                <a:gridCol w="2372200"/>
                <a:gridCol w="1062025"/>
                <a:gridCol w="724575"/>
              </a:tblGrid>
              <a:tr h="304675">
                <a:tc>
                  <a:txBody>
                    <a:bodyPr/>
                    <a:lstStyle/>
                    <a:p>
                      <a:pPr indent="0" lvl="0" marL="0" rtl="0" algn="l">
                        <a:spcBef>
                          <a:spcPts val="0"/>
                        </a:spcBef>
                        <a:spcAft>
                          <a:spcPts val="0"/>
                        </a:spcAft>
                        <a:buNone/>
                      </a:pPr>
                      <a:r>
                        <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a:ea typeface="Times"/>
                          <a:cs typeface="Times"/>
                          <a:sym typeface="Times"/>
                        </a:rPr>
                        <a:t>Coefficient</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a:ea typeface="Times"/>
                          <a:cs typeface="Times"/>
                          <a:sym typeface="Times"/>
                        </a:rPr>
                        <a:t>P-Value</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Intercept</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0.1578</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0.225</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Gender[Male]</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highlight>
                            <a:srgbClr val="FFC000"/>
                          </a:highlight>
                          <a:latin typeface="Times"/>
                          <a:ea typeface="Times"/>
                          <a:cs typeface="Times"/>
                          <a:sym typeface="Times"/>
                        </a:rPr>
                        <a:t>-0.1230</a:t>
                      </a:r>
                      <a:endParaRPr sz="1100">
                        <a:highlight>
                          <a:srgbClr val="FFC000"/>
                        </a:highlight>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0.001</a:t>
                      </a:r>
                      <a:endParaRPr sz="1100">
                        <a:latin typeface="Times"/>
                        <a:ea typeface="Times"/>
                        <a:cs typeface="Times"/>
                        <a:sym typeface="Times"/>
                      </a:endParaRPr>
                    </a:p>
                  </a:txBody>
                  <a:tcPr marT="45725" marB="45725" marR="91450" marL="91450" anchor="ct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Rating[PG-13]</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-0.1720</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Rating[R, NC and Others]</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-0.4600</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Genre[Adventure]</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-0.2002</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0.002</a:t>
                      </a:r>
                      <a:endParaRPr sz="1100">
                        <a:latin typeface="Times"/>
                        <a:ea typeface="Times"/>
                        <a:cs typeface="Times"/>
                        <a:sym typeface="Times"/>
                      </a:endParaRPr>
                    </a:p>
                  </a:txBody>
                  <a:tcPr marT="45725" marB="45725" marR="91450" marL="91450" anchor="ctr">
                    <a:solidFill>
                      <a:srgbClr val="E7E7E7"/>
                    </a:solidFill>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Genre[Comedy]</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-0.1897</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Genre[Drama]</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-0.3588</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Genre[Others]</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-0.1346</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0.001</a:t>
                      </a:r>
                      <a:endParaRPr sz="1100">
                        <a:latin typeface="Times"/>
                        <a:ea typeface="Times"/>
                        <a:cs typeface="Times"/>
                        <a:sym typeface="Times"/>
                      </a:endParaRPr>
                    </a:p>
                  </a:txBody>
                  <a:tcPr marT="45725" marB="45725" marR="91450" marL="91450" anchor="ct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ln(Budget)</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0.6054</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Year</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0.0157</a:t>
                      </a:r>
                      <a:endParaRPr sz="1100">
                        <a:latin typeface="Times"/>
                        <a:ea typeface="Times"/>
                        <a:cs typeface="Times"/>
                        <a:sym typeface="Times"/>
                      </a:endParaRPr>
                    </a:p>
                  </a:txBody>
                  <a:tcPr marT="45725" marB="45725" marR="91450" marL="91450" anchor="ct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81825">
                <a:tc>
                  <a:txBody>
                    <a:bodyPr/>
                    <a:lstStyle/>
                    <a:p>
                      <a:pPr indent="0" lvl="0" marL="0" rtl="0" algn="l">
                        <a:lnSpc>
                          <a:spcPct val="115000"/>
                        </a:lnSpc>
                        <a:spcBef>
                          <a:spcPts val="0"/>
                        </a:spcBef>
                        <a:spcAft>
                          <a:spcPts val="0"/>
                        </a:spcAft>
                        <a:buNone/>
                      </a:pPr>
                      <a:r>
                        <a:rPr lang="en" sz="1100">
                          <a:latin typeface="Times"/>
                          <a:ea typeface="Times"/>
                          <a:cs typeface="Times"/>
                          <a:sym typeface="Times"/>
                        </a:rPr>
                        <a:t>Score</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0.3462</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solidFill>
                      <a:srgbClr val="E7E7E7"/>
                    </a:solidFill>
                  </a:tcPr>
                </a:tc>
                <a:tc>
                  <a:txBody>
                    <a:bodyPr/>
                    <a:lstStyle/>
                    <a:p>
                      <a:pPr indent="0" lvl="0" marL="0" rtl="0" algn="ctr">
                        <a:lnSpc>
                          <a:spcPct val="115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solidFill>
                      <a:srgbClr val="E7E7E7"/>
                    </a:solidFill>
                  </a:tcPr>
                </a:tc>
              </a:tr>
            </a:tbl>
          </a:graphicData>
        </a:graphic>
      </p:graphicFrame>
      <p:sp>
        <p:nvSpPr>
          <p:cNvPr id="236" name="Google Shape;23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8"/>
          <p:cNvPicPr preferRelativeResize="0"/>
          <p:nvPr/>
        </p:nvPicPr>
        <p:blipFill>
          <a:blip r:embed="rId3">
            <a:alphaModFix/>
          </a:blip>
          <a:stretch>
            <a:fillRect/>
          </a:stretch>
        </p:blipFill>
        <p:spPr>
          <a:xfrm>
            <a:off x="4839425" y="1675475"/>
            <a:ext cx="3342826" cy="3330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idx="3" type="body"/>
          </p:nvPr>
        </p:nvSpPr>
        <p:spPr>
          <a:xfrm>
            <a:off x="4681725" y="917175"/>
            <a:ext cx="3687600" cy="3895200"/>
          </a:xfrm>
          <a:prstGeom prst="rect">
            <a:avLst/>
          </a:prstGeom>
          <a:ln>
            <a:noFill/>
          </a:ln>
        </p:spPr>
        <p:txBody>
          <a:bodyPr anchorCtr="0" anchor="t" bIns="34275" lIns="68575" spcFirstLastPara="1" rIns="68575" wrap="square" tIns="34275">
            <a:noAutofit/>
          </a:bodyPr>
          <a:lstStyle/>
          <a:p>
            <a:pPr indent="-330200" lvl="0" marL="457200" rtl="0" algn="l">
              <a:lnSpc>
                <a:spcPct val="130000"/>
              </a:lnSpc>
              <a:spcBef>
                <a:spcPts val="0"/>
              </a:spcBef>
              <a:spcAft>
                <a:spcPts val="0"/>
              </a:spcAft>
              <a:buSzPts val="1600"/>
              <a:buChar char="●"/>
            </a:pPr>
            <a:r>
              <a:rPr lang="en" sz="1600"/>
              <a:t>Gender * ln(budget): </a:t>
            </a:r>
            <a:endParaRPr sz="1600"/>
          </a:p>
          <a:p>
            <a:pPr indent="457200" lvl="0" marL="0" rtl="0" algn="l">
              <a:lnSpc>
                <a:spcPct val="130000"/>
              </a:lnSpc>
              <a:spcBef>
                <a:spcPts val="0"/>
              </a:spcBef>
              <a:spcAft>
                <a:spcPts val="0"/>
              </a:spcAft>
              <a:buNone/>
            </a:pPr>
            <a:r>
              <a:rPr lang="en" sz="1600"/>
              <a:t>coef = 0.111</a:t>
            </a:r>
            <a:r>
              <a:rPr lang="en" sz="1600"/>
              <a:t>7 </a:t>
            </a:r>
            <a:r>
              <a:rPr lang="en" sz="1600"/>
              <a:t>(p-value=0.002) </a:t>
            </a:r>
            <a:endParaRPr sz="1600"/>
          </a:p>
          <a:p>
            <a:pPr indent="457200" lvl="0" marL="0" rtl="0" algn="l">
              <a:lnSpc>
                <a:spcPct val="130000"/>
              </a:lnSpc>
              <a:spcBef>
                <a:spcPts val="0"/>
              </a:spcBef>
              <a:spcAft>
                <a:spcPts val="0"/>
              </a:spcAft>
              <a:buNone/>
            </a:pPr>
            <a:r>
              <a:rPr lang="en" sz="1600">
                <a:solidFill>
                  <a:srgbClr val="990000"/>
                </a:solidFill>
              </a:rPr>
              <a:t>= 0.1117% more rev per 1%</a:t>
            </a:r>
            <a:endParaRPr sz="1600">
              <a:solidFill>
                <a:srgbClr val="990000"/>
              </a:solidFill>
            </a:endParaRPr>
          </a:p>
          <a:p>
            <a:pPr indent="0" lvl="0" marL="914400" rtl="0" algn="l">
              <a:lnSpc>
                <a:spcPct val="130000"/>
              </a:lnSpc>
              <a:spcBef>
                <a:spcPts val="0"/>
              </a:spcBef>
              <a:spcAft>
                <a:spcPts val="0"/>
              </a:spcAft>
              <a:buNone/>
            </a:pPr>
            <a:r>
              <a:t/>
            </a:r>
            <a:endParaRPr sz="1600"/>
          </a:p>
          <a:p>
            <a:pPr indent="457200" lvl="0" marL="0" rtl="0" algn="l">
              <a:lnSpc>
                <a:spcPct val="130000"/>
              </a:lnSpc>
              <a:spcBef>
                <a:spcPts val="0"/>
              </a:spcBef>
              <a:spcAft>
                <a:spcPts val="0"/>
              </a:spcAft>
              <a:buNone/>
            </a:pPr>
            <a:r>
              <a:t/>
            </a:r>
            <a:endParaRPr sz="1600"/>
          </a:p>
          <a:p>
            <a:pPr indent="457200" lvl="0" marL="0" rtl="0" algn="l">
              <a:lnSpc>
                <a:spcPct val="130000"/>
              </a:lnSpc>
              <a:spcBef>
                <a:spcPts val="0"/>
              </a:spcBef>
              <a:spcAft>
                <a:spcPts val="0"/>
              </a:spcAft>
              <a:buNone/>
            </a:pPr>
            <a:r>
              <a:t/>
            </a:r>
            <a:endParaRPr sz="1600"/>
          </a:p>
          <a:p>
            <a:pPr indent="0" lvl="0" marL="457200" rtl="0" algn="l">
              <a:lnSpc>
                <a:spcPct val="130000"/>
              </a:lnSpc>
              <a:spcBef>
                <a:spcPts val="0"/>
              </a:spcBef>
              <a:spcAft>
                <a:spcPts val="0"/>
              </a:spcAft>
              <a:buNone/>
            </a:pPr>
            <a:r>
              <a:t/>
            </a:r>
            <a:endParaRPr sz="1600">
              <a:solidFill>
                <a:srgbClr val="FF0000"/>
              </a:solidFill>
            </a:endParaRPr>
          </a:p>
        </p:txBody>
      </p:sp>
      <p:sp>
        <p:nvSpPr>
          <p:cNvPr id="243" name="Google Shape;243;p39"/>
          <p:cNvSpPr txBox="1"/>
          <p:nvPr/>
        </p:nvSpPr>
        <p:spPr>
          <a:xfrm>
            <a:off x="168000" y="77550"/>
            <a:ext cx="2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4" name="Google Shape;244;p39"/>
          <p:cNvSpPr txBox="1"/>
          <p:nvPr/>
        </p:nvSpPr>
        <p:spPr>
          <a:xfrm>
            <a:off x="4576000" y="240150"/>
            <a:ext cx="4516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600">
                <a:solidFill>
                  <a:srgbClr val="980000"/>
                </a:solidFill>
              </a:rPr>
              <a:t>ln(gross) ~ </a:t>
            </a:r>
            <a:r>
              <a:rPr b="1" lang="en" sz="1600">
                <a:solidFill>
                  <a:srgbClr val="E69138"/>
                </a:solidFill>
                <a:highlight>
                  <a:srgbClr val="FFFFFE"/>
                </a:highlight>
              </a:rPr>
              <a:t>gender</a:t>
            </a:r>
            <a:r>
              <a:rPr b="1" lang="en" sz="1600">
                <a:solidFill>
                  <a:srgbClr val="980000"/>
                </a:solidFill>
              </a:rPr>
              <a:t> + </a:t>
            </a:r>
            <a:r>
              <a:rPr b="1" lang="en" sz="1600">
                <a:solidFill>
                  <a:srgbClr val="E69138"/>
                </a:solidFill>
                <a:highlight>
                  <a:srgbClr val="FFFFFE"/>
                </a:highlight>
              </a:rPr>
              <a:t>gender * ln(budget)</a:t>
            </a:r>
            <a:endParaRPr b="1" sz="1600">
              <a:solidFill>
                <a:srgbClr val="980000"/>
              </a:solidFill>
            </a:endParaRPr>
          </a:p>
          <a:p>
            <a:pPr indent="0" lvl="0" marL="0" marR="0" rtl="0" algn="l">
              <a:lnSpc>
                <a:spcPct val="100000"/>
              </a:lnSpc>
              <a:spcBef>
                <a:spcPts val="0"/>
              </a:spcBef>
              <a:spcAft>
                <a:spcPts val="0"/>
              </a:spcAft>
              <a:buNone/>
            </a:pPr>
            <a:r>
              <a:rPr b="1" lang="en" sz="1600">
                <a:solidFill>
                  <a:srgbClr val="980000"/>
                </a:solidFill>
              </a:rPr>
              <a:t>+ ln(budget) + year + score + rating </a:t>
            </a:r>
            <a:r>
              <a:rPr b="1" lang="en" sz="1600">
                <a:solidFill>
                  <a:srgbClr val="980000"/>
                </a:solidFill>
                <a:highlight>
                  <a:srgbClr val="FFFFFE"/>
                </a:highlight>
              </a:rPr>
              <a:t>+ genre</a:t>
            </a:r>
            <a:endParaRPr sz="1600">
              <a:solidFill>
                <a:srgbClr val="980000"/>
              </a:solidFill>
            </a:endParaRPr>
          </a:p>
        </p:txBody>
      </p:sp>
      <p:graphicFrame>
        <p:nvGraphicFramePr>
          <p:cNvPr id="245" name="Google Shape;245;p39"/>
          <p:cNvGraphicFramePr/>
          <p:nvPr/>
        </p:nvGraphicFramePr>
        <p:xfrm>
          <a:off x="228600" y="387575"/>
          <a:ext cx="3000000" cy="3000000"/>
        </p:xfrm>
        <a:graphic>
          <a:graphicData uri="http://schemas.openxmlformats.org/drawingml/2006/table">
            <a:tbl>
              <a:tblPr>
                <a:noFill/>
                <a:tableStyleId>{003154D8-08FA-4C6D-AED4-1D02D8130EA7}</a:tableStyleId>
              </a:tblPr>
              <a:tblGrid>
                <a:gridCol w="933000"/>
                <a:gridCol w="942925"/>
                <a:gridCol w="1270475"/>
                <a:gridCol w="1012400"/>
              </a:tblGrid>
              <a:tr h="278225">
                <a:tc gridSpan="4">
                  <a:txBody>
                    <a:bodyPr/>
                    <a:lstStyle/>
                    <a:p>
                      <a:pPr indent="0" lvl="0" marL="0" rtl="0" algn="ctr">
                        <a:lnSpc>
                          <a:spcPct val="100000"/>
                        </a:lnSpc>
                        <a:spcBef>
                          <a:spcPts val="0"/>
                        </a:spcBef>
                        <a:spcAft>
                          <a:spcPts val="0"/>
                        </a:spcAft>
                        <a:buNone/>
                      </a:pPr>
                      <a:r>
                        <a:rPr b="1" lang="en" sz="1100">
                          <a:latin typeface="Times"/>
                          <a:ea typeface="Times"/>
                          <a:cs typeface="Times"/>
                          <a:sym typeface="Times"/>
                        </a:rPr>
                        <a:t>OLS Regression Results</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r>
              <a:tr h="274250">
                <a:tc>
                  <a:txBody>
                    <a:bodyPr/>
                    <a:lstStyle/>
                    <a:p>
                      <a:pPr indent="0" lvl="0" marL="0" rtl="0" algn="l">
                        <a:lnSpc>
                          <a:spcPct val="100000"/>
                        </a:lnSpc>
                        <a:spcBef>
                          <a:spcPts val="0"/>
                        </a:spcBef>
                        <a:spcAft>
                          <a:spcPts val="0"/>
                        </a:spcAft>
                        <a:buNone/>
                      </a:pPr>
                      <a:r>
                        <a:rPr lang="en" sz="1100">
                          <a:latin typeface="Times"/>
                          <a:ea typeface="Times"/>
                          <a:cs typeface="Times"/>
                          <a:sym typeface="Times"/>
                        </a:rPr>
                        <a:t>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0.44</a:t>
                      </a:r>
                      <a:r>
                        <a:rPr lang="en" sz="1100">
                          <a:latin typeface="Times"/>
                          <a:ea typeface="Times"/>
                          <a:cs typeface="Times"/>
                          <a:sym typeface="Times"/>
                        </a:rPr>
                        <a:t>4</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Adj. 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0.44</a:t>
                      </a:r>
                      <a:r>
                        <a:rPr lang="en" sz="1100">
                          <a:latin typeface="Times"/>
                          <a:ea typeface="Times"/>
                          <a:cs typeface="Times"/>
                          <a:sym typeface="Times"/>
                        </a:rPr>
                        <a:t>3</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74250">
                <a:tc>
                  <a:txBody>
                    <a:bodyPr/>
                    <a:lstStyle/>
                    <a:p>
                      <a:pPr indent="0" lvl="0" marL="0" rtl="0" algn="l">
                        <a:lnSpc>
                          <a:spcPct val="100000"/>
                        </a:lnSpc>
                        <a:spcBef>
                          <a:spcPts val="0"/>
                        </a:spcBef>
                        <a:spcAft>
                          <a:spcPts val="0"/>
                        </a:spcAft>
                        <a:buNone/>
                      </a:pPr>
                      <a:r>
                        <a:rPr lang="en" sz="1100">
                          <a:latin typeface="Times"/>
                          <a:ea typeface="Times"/>
                          <a:cs typeface="Times"/>
                          <a:sym typeface="Times"/>
                        </a:rPr>
                        <a:t>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2</a:t>
                      </a:r>
                      <a:r>
                        <a:rPr lang="en" sz="1100">
                          <a:latin typeface="Times"/>
                          <a:ea typeface="Times"/>
                          <a:cs typeface="Times"/>
                          <a:sym typeface="Times"/>
                        </a:rPr>
                        <a:t>81.8</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Prob (F-statistic)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pic>
        <p:nvPicPr>
          <p:cNvPr id="246" name="Google Shape;246;p39"/>
          <p:cNvPicPr preferRelativeResize="0"/>
          <p:nvPr/>
        </p:nvPicPr>
        <p:blipFill rotWithShape="1">
          <a:blip r:embed="rId3">
            <a:alphaModFix/>
          </a:blip>
          <a:srcRect b="0" l="0" r="0" t="2343"/>
          <a:stretch/>
        </p:blipFill>
        <p:spPr>
          <a:xfrm>
            <a:off x="4605525" y="1898448"/>
            <a:ext cx="4158801" cy="3111727"/>
          </a:xfrm>
          <a:prstGeom prst="rect">
            <a:avLst/>
          </a:prstGeom>
          <a:noFill/>
          <a:ln>
            <a:noFill/>
          </a:ln>
        </p:spPr>
      </p:pic>
      <p:sp>
        <p:nvSpPr>
          <p:cNvPr id="247" name="Google Shape;24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8" name="Google Shape;248;p39"/>
          <p:cNvGraphicFramePr/>
          <p:nvPr/>
        </p:nvGraphicFramePr>
        <p:xfrm>
          <a:off x="228600" y="1214297"/>
          <a:ext cx="3000000" cy="3000000"/>
        </p:xfrm>
        <a:graphic>
          <a:graphicData uri="http://schemas.openxmlformats.org/drawingml/2006/table">
            <a:tbl>
              <a:tblPr>
                <a:noFill/>
                <a:tableStyleId>{003154D8-08FA-4C6D-AED4-1D02D8130EA7}</a:tableStyleId>
              </a:tblPr>
              <a:tblGrid>
                <a:gridCol w="1796275"/>
                <a:gridCol w="1410375"/>
                <a:gridCol w="952150"/>
              </a:tblGrid>
              <a:tr h="301800">
                <a:tc>
                  <a:txBody>
                    <a:bodyPr/>
                    <a:lstStyle/>
                    <a:p>
                      <a:pPr indent="0" lvl="0" marL="0" rtl="0" algn="l">
                        <a:lnSpc>
                          <a:spcPct val="100000"/>
                        </a:lnSpc>
                        <a:spcBef>
                          <a:spcPts val="0"/>
                        </a:spcBef>
                        <a:spcAft>
                          <a:spcPts val="0"/>
                        </a:spcAft>
                        <a:buNone/>
                      </a:pPr>
                      <a:r>
                        <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Coefficient</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P-Value</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0300">
                <a:tc>
                  <a:txBody>
                    <a:bodyPr/>
                    <a:lstStyle/>
                    <a:p>
                      <a:pPr indent="0" lvl="0" marL="0" rtl="0" algn="l">
                        <a:lnSpc>
                          <a:spcPct val="100000"/>
                        </a:lnSpc>
                        <a:spcBef>
                          <a:spcPts val="0"/>
                        </a:spcBef>
                        <a:spcAft>
                          <a:spcPts val="0"/>
                        </a:spcAft>
                        <a:buNone/>
                      </a:pPr>
                      <a:r>
                        <a:rPr lang="en" sz="1100">
                          <a:latin typeface="Times"/>
                          <a:ea typeface="Times"/>
                          <a:cs typeface="Times"/>
                          <a:sym typeface="Times"/>
                        </a:rPr>
                        <a:t>Intercept</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0.4576</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0.004</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60300">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Gender[Male]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highlight>
                            <a:srgbClr val="FFC000"/>
                          </a:highlight>
                          <a:latin typeface="Times"/>
                          <a:ea typeface="Times"/>
                          <a:cs typeface="Times"/>
                          <a:sym typeface="Times"/>
                        </a:rPr>
                        <a:t>-0.5145</a:t>
                      </a:r>
                      <a:endParaRPr sz="1100">
                        <a:highlight>
                          <a:srgbClr val="FFC000"/>
                        </a:highlight>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Gender[Male]*ln(Budget)</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highlight>
                            <a:srgbClr val="FFC000"/>
                          </a:highlight>
                          <a:latin typeface="Times"/>
                          <a:ea typeface="Times"/>
                          <a:cs typeface="Times"/>
                          <a:sym typeface="Times"/>
                        </a:rPr>
                        <a:t>0.1117</a:t>
                      </a:r>
                      <a:endParaRPr sz="1100">
                        <a:highlight>
                          <a:srgbClr val="FFC000"/>
                        </a:highlight>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0.002</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Rating[PG-13]</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-0.1725</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Rating[R, NC and Others]</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-0.4562</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63225">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Genre[Adventure]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-0.1941</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0.003</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Genre[Comedy]</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-0.1837</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Genre[Drama]</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-0.3551</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Genre[Others]</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-0.1342</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0.001</a:t>
                      </a:r>
                      <a:endParaRPr sz="1100">
                        <a:latin typeface="Times"/>
                        <a:ea typeface="Times"/>
                        <a:cs typeface="Times"/>
                        <a:sym typeface="Times"/>
                      </a:endParaRPr>
                    </a:p>
                  </a:txBody>
                  <a:tcPr marT="45725" marB="45725" marR="91450" marL="91450" anchor="ctr">
                    <a:solidFill>
                      <a:srgbClr val="E7E7E7"/>
                    </a:solidFill>
                  </a:tcPr>
                </a:tc>
              </a:tr>
              <a:tr h="1000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ln(Budget)</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0.5196</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Year</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0.0154</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Score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0.3456</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idx="3" type="body"/>
          </p:nvPr>
        </p:nvSpPr>
        <p:spPr>
          <a:xfrm>
            <a:off x="4672650" y="992438"/>
            <a:ext cx="3752400" cy="3903300"/>
          </a:xfrm>
          <a:prstGeom prst="rect">
            <a:avLst/>
          </a:prstGeom>
        </p:spPr>
        <p:txBody>
          <a:bodyPr anchorCtr="0" anchor="t" bIns="34275" lIns="68575" spcFirstLastPara="1" rIns="68575" wrap="square" tIns="34275">
            <a:noAutofit/>
          </a:bodyPr>
          <a:lstStyle/>
          <a:p>
            <a:pPr indent="-330200" lvl="0" marL="457200" rtl="0" algn="l">
              <a:lnSpc>
                <a:spcPct val="130000"/>
              </a:lnSpc>
              <a:spcBef>
                <a:spcPts val="0"/>
              </a:spcBef>
              <a:spcAft>
                <a:spcPts val="0"/>
              </a:spcAft>
              <a:buSzPts val="1600"/>
              <a:buChar char="●"/>
            </a:pPr>
            <a:r>
              <a:rPr lang="en" sz="1600"/>
              <a:t>Gender: </a:t>
            </a:r>
            <a:endParaRPr sz="1600"/>
          </a:p>
          <a:p>
            <a:pPr indent="457200" lvl="0" marL="0" rtl="0" algn="l">
              <a:lnSpc>
                <a:spcPct val="130000"/>
              </a:lnSpc>
              <a:spcBef>
                <a:spcPts val="0"/>
              </a:spcBef>
              <a:spcAft>
                <a:spcPts val="0"/>
              </a:spcAft>
              <a:buNone/>
            </a:pPr>
            <a:r>
              <a:rPr lang="en" sz="1600"/>
              <a:t>coef = -1.2699 (p-value=0.000)</a:t>
            </a:r>
            <a:endParaRPr sz="1600"/>
          </a:p>
          <a:p>
            <a:pPr indent="457200" lvl="0" marL="0" rtl="0" algn="l">
              <a:lnSpc>
                <a:spcPct val="130000"/>
              </a:lnSpc>
              <a:spcBef>
                <a:spcPts val="0"/>
              </a:spcBef>
              <a:spcAft>
                <a:spcPts val="0"/>
              </a:spcAft>
              <a:buNone/>
            </a:pPr>
            <a:r>
              <a:t/>
            </a:r>
            <a:endParaRPr sz="1600"/>
          </a:p>
          <a:p>
            <a:pPr indent="-330200" lvl="0" marL="457200" rtl="0" algn="l">
              <a:lnSpc>
                <a:spcPct val="130000"/>
              </a:lnSpc>
              <a:spcBef>
                <a:spcPts val="0"/>
              </a:spcBef>
              <a:spcAft>
                <a:spcPts val="0"/>
              </a:spcAft>
              <a:buSzPts val="1600"/>
              <a:buChar char="●"/>
            </a:pPr>
            <a:r>
              <a:rPr lang="en" sz="1600"/>
              <a:t>Gender * score: </a:t>
            </a:r>
            <a:endParaRPr sz="1600"/>
          </a:p>
          <a:p>
            <a:pPr indent="457200" lvl="0" marL="0" rtl="0" algn="l">
              <a:lnSpc>
                <a:spcPct val="130000"/>
              </a:lnSpc>
              <a:spcBef>
                <a:spcPts val="0"/>
              </a:spcBef>
              <a:spcAft>
                <a:spcPts val="0"/>
              </a:spcAft>
              <a:buNone/>
            </a:pPr>
            <a:r>
              <a:rPr lang="en" sz="1600"/>
              <a:t>coef = 0.1813 (p-value=0.000)</a:t>
            </a:r>
            <a:endParaRPr sz="1600"/>
          </a:p>
          <a:p>
            <a:pPr indent="0" lvl="0" marL="0" rtl="0" algn="l">
              <a:lnSpc>
                <a:spcPct val="130000"/>
              </a:lnSpc>
              <a:spcBef>
                <a:spcPts val="0"/>
              </a:spcBef>
              <a:spcAft>
                <a:spcPts val="0"/>
              </a:spcAft>
              <a:buNone/>
            </a:pPr>
            <a:r>
              <a:t/>
            </a:r>
            <a:endParaRPr sz="1600"/>
          </a:p>
          <a:p>
            <a:pPr indent="-330200" lvl="0" marL="457200" rtl="0" algn="l">
              <a:lnSpc>
                <a:spcPct val="130000"/>
              </a:lnSpc>
              <a:spcBef>
                <a:spcPts val="0"/>
              </a:spcBef>
              <a:spcAft>
                <a:spcPts val="0"/>
              </a:spcAft>
              <a:buSzPts val="1600"/>
              <a:buChar char="●"/>
            </a:pPr>
            <a:r>
              <a:rPr lang="en" sz="1600"/>
              <a:t>Male will generate more revenue than female when the score is 7 or higher. (percentile 72)</a:t>
            </a:r>
            <a:endParaRPr sz="1600">
              <a:solidFill>
                <a:srgbClr val="FF0000"/>
              </a:solidFill>
            </a:endParaRPr>
          </a:p>
        </p:txBody>
      </p:sp>
      <p:sp>
        <p:nvSpPr>
          <p:cNvPr id="254" name="Google Shape;254;p40"/>
          <p:cNvSpPr txBox="1"/>
          <p:nvPr/>
        </p:nvSpPr>
        <p:spPr>
          <a:xfrm>
            <a:off x="168000" y="77550"/>
            <a:ext cx="2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5" name="Google Shape;255;p40"/>
          <p:cNvSpPr txBox="1"/>
          <p:nvPr/>
        </p:nvSpPr>
        <p:spPr>
          <a:xfrm>
            <a:off x="4574500" y="255325"/>
            <a:ext cx="4379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600">
                <a:solidFill>
                  <a:srgbClr val="980000"/>
                </a:solidFill>
                <a:highlight>
                  <a:srgbClr val="FFFFFE"/>
                </a:highlight>
              </a:rPr>
              <a:t>l</a:t>
            </a:r>
            <a:r>
              <a:rPr b="1" lang="en" sz="1600">
                <a:solidFill>
                  <a:srgbClr val="980000"/>
                </a:solidFill>
              </a:rPr>
              <a:t>n(gross) ~ </a:t>
            </a:r>
            <a:r>
              <a:rPr b="1" lang="en" sz="1600">
                <a:solidFill>
                  <a:srgbClr val="E69138"/>
                </a:solidFill>
                <a:highlight>
                  <a:srgbClr val="FFFFFE"/>
                </a:highlight>
              </a:rPr>
              <a:t>gender</a:t>
            </a:r>
            <a:r>
              <a:rPr b="1" lang="en" sz="1600">
                <a:solidFill>
                  <a:srgbClr val="980000"/>
                </a:solidFill>
              </a:rPr>
              <a:t> +</a:t>
            </a:r>
            <a:r>
              <a:rPr b="1" lang="en" sz="1600">
                <a:solidFill>
                  <a:srgbClr val="E69138"/>
                </a:solidFill>
                <a:highlight>
                  <a:srgbClr val="FFFFFE"/>
                </a:highlight>
              </a:rPr>
              <a:t> gender * score</a:t>
            </a:r>
            <a:endParaRPr b="1" sz="1600">
              <a:solidFill>
                <a:srgbClr val="980000"/>
              </a:solidFill>
            </a:endParaRPr>
          </a:p>
          <a:p>
            <a:pPr indent="0" lvl="0" marL="0" marR="0" rtl="0" algn="l">
              <a:lnSpc>
                <a:spcPct val="100000"/>
              </a:lnSpc>
              <a:spcBef>
                <a:spcPts val="0"/>
              </a:spcBef>
              <a:spcAft>
                <a:spcPts val="0"/>
              </a:spcAft>
              <a:buNone/>
            </a:pPr>
            <a:r>
              <a:rPr b="1" lang="en" sz="1600">
                <a:solidFill>
                  <a:srgbClr val="980000"/>
                </a:solidFill>
              </a:rPr>
              <a:t>+ </a:t>
            </a:r>
            <a:r>
              <a:rPr b="1" lang="en" sz="1600">
                <a:solidFill>
                  <a:srgbClr val="980000"/>
                </a:solidFill>
                <a:highlight>
                  <a:srgbClr val="FFFFFE"/>
                </a:highlight>
              </a:rPr>
              <a:t>ln(budget) + year + score + rating + genre</a:t>
            </a:r>
            <a:endParaRPr sz="1600">
              <a:solidFill>
                <a:srgbClr val="980000"/>
              </a:solidFill>
            </a:endParaRPr>
          </a:p>
        </p:txBody>
      </p:sp>
      <p:graphicFrame>
        <p:nvGraphicFramePr>
          <p:cNvPr id="256" name="Google Shape;256;p40"/>
          <p:cNvGraphicFramePr/>
          <p:nvPr/>
        </p:nvGraphicFramePr>
        <p:xfrm>
          <a:off x="228600" y="387575"/>
          <a:ext cx="3000000" cy="3000000"/>
        </p:xfrm>
        <a:graphic>
          <a:graphicData uri="http://schemas.openxmlformats.org/drawingml/2006/table">
            <a:tbl>
              <a:tblPr>
                <a:noFill/>
                <a:tableStyleId>{003154D8-08FA-4C6D-AED4-1D02D8130EA7}</a:tableStyleId>
              </a:tblPr>
              <a:tblGrid>
                <a:gridCol w="933000"/>
                <a:gridCol w="942925"/>
                <a:gridCol w="1270475"/>
                <a:gridCol w="1012400"/>
              </a:tblGrid>
              <a:tr h="262900">
                <a:tc gridSpan="4">
                  <a:txBody>
                    <a:bodyPr/>
                    <a:lstStyle/>
                    <a:p>
                      <a:pPr indent="0" lvl="0" marL="0" rtl="0" algn="ctr">
                        <a:lnSpc>
                          <a:spcPct val="100000"/>
                        </a:lnSpc>
                        <a:spcBef>
                          <a:spcPts val="0"/>
                        </a:spcBef>
                        <a:spcAft>
                          <a:spcPts val="0"/>
                        </a:spcAft>
                        <a:buNone/>
                      </a:pPr>
                      <a:r>
                        <a:rPr b="1" lang="en" sz="1100">
                          <a:latin typeface="Times"/>
                          <a:ea typeface="Times"/>
                          <a:cs typeface="Times"/>
                          <a:sym typeface="Times"/>
                        </a:rPr>
                        <a:t>OLS Regression Results</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r>
              <a:tr h="281950">
                <a:tc>
                  <a:txBody>
                    <a:bodyPr/>
                    <a:lstStyle/>
                    <a:p>
                      <a:pPr indent="0" lvl="0" marL="0" rtl="0" algn="l">
                        <a:lnSpc>
                          <a:spcPct val="115000"/>
                        </a:lnSpc>
                        <a:spcBef>
                          <a:spcPts val="0"/>
                        </a:spcBef>
                        <a:spcAft>
                          <a:spcPts val="0"/>
                        </a:spcAft>
                        <a:buNone/>
                      </a:pPr>
                      <a:r>
                        <a:rPr lang="en" sz="1100">
                          <a:latin typeface="Times"/>
                          <a:ea typeface="Times"/>
                          <a:cs typeface="Times"/>
                          <a:sym typeface="Times"/>
                        </a:rPr>
                        <a:t>R-squared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0.447</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Adj. R-</a:t>
                      </a:r>
                      <a:r>
                        <a:rPr lang="en" sz="1100">
                          <a:latin typeface="Times"/>
                          <a:ea typeface="Times"/>
                          <a:cs typeface="Times"/>
                          <a:sym typeface="Times"/>
                        </a:rPr>
                        <a:t>s</a:t>
                      </a:r>
                      <a:r>
                        <a:rPr lang="en" sz="1100">
                          <a:latin typeface="Times"/>
                          <a:ea typeface="Times"/>
                          <a:cs typeface="Times"/>
                          <a:sym typeface="Times"/>
                        </a:rPr>
                        <a:t>quared</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0.446</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81950">
                <a:tc>
                  <a:txBody>
                    <a:bodyPr/>
                    <a:lstStyle/>
                    <a:p>
                      <a:pPr indent="0" lvl="0" marL="0" rtl="0" algn="l">
                        <a:lnSpc>
                          <a:spcPct val="115000"/>
                        </a:lnSpc>
                        <a:spcBef>
                          <a:spcPts val="0"/>
                        </a:spcBef>
                        <a:spcAft>
                          <a:spcPts val="0"/>
                        </a:spcAft>
                        <a:buNone/>
                      </a:pPr>
                      <a:r>
                        <a:rPr lang="en" sz="1100">
                          <a:latin typeface="Times"/>
                          <a:ea typeface="Times"/>
                          <a:cs typeface="Times"/>
                          <a:sym typeface="Times"/>
                        </a:rPr>
                        <a:t>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261.7</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Prob (F-statistic)</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a:t>
                      </a:r>
                      <a:endParaRPr sz="1100">
                        <a:latin typeface="Times"/>
                        <a:ea typeface="Times"/>
                        <a:cs typeface="Times"/>
                        <a:sym typeface="Times"/>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graphicFrame>
        <p:nvGraphicFramePr>
          <p:cNvPr id="257" name="Google Shape;257;p40"/>
          <p:cNvGraphicFramePr/>
          <p:nvPr/>
        </p:nvGraphicFramePr>
        <p:xfrm>
          <a:off x="228600" y="1214297"/>
          <a:ext cx="3000000" cy="3000000"/>
        </p:xfrm>
        <a:graphic>
          <a:graphicData uri="http://schemas.openxmlformats.org/drawingml/2006/table">
            <a:tbl>
              <a:tblPr>
                <a:noFill/>
                <a:tableStyleId>{003154D8-08FA-4C6D-AED4-1D02D8130EA7}</a:tableStyleId>
              </a:tblPr>
              <a:tblGrid>
                <a:gridCol w="1796275"/>
                <a:gridCol w="1410375"/>
                <a:gridCol w="952150"/>
              </a:tblGrid>
              <a:tr h="301800">
                <a:tc>
                  <a:txBody>
                    <a:bodyPr/>
                    <a:lstStyle/>
                    <a:p>
                      <a:pPr indent="0" lvl="0" marL="0" rtl="0" algn="l">
                        <a:lnSpc>
                          <a:spcPct val="100000"/>
                        </a:lnSpc>
                        <a:spcBef>
                          <a:spcPts val="0"/>
                        </a:spcBef>
                        <a:spcAft>
                          <a:spcPts val="0"/>
                        </a:spcAft>
                        <a:buNone/>
                      </a:pPr>
                      <a:r>
                        <a:t/>
                      </a:r>
                      <a:endParaRPr/>
                    </a:p>
                  </a:txBody>
                  <a:tcPr marT="45725" marB="45725" marR="91450" marL="9145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Coefficient</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Times"/>
                          <a:ea typeface="Times"/>
                          <a:cs typeface="Times"/>
                          <a:sym typeface="Times"/>
                        </a:rPr>
                        <a:t>P-Value</a:t>
                      </a:r>
                      <a:endParaRPr b="1"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0300">
                <a:tc>
                  <a:txBody>
                    <a:bodyPr/>
                    <a:lstStyle/>
                    <a:p>
                      <a:pPr indent="0" lvl="0" marL="0" rtl="0" algn="l">
                        <a:lnSpc>
                          <a:spcPct val="100000"/>
                        </a:lnSpc>
                        <a:spcBef>
                          <a:spcPts val="0"/>
                        </a:spcBef>
                        <a:spcAft>
                          <a:spcPts val="0"/>
                        </a:spcAft>
                        <a:buNone/>
                      </a:pPr>
                      <a:r>
                        <a:rPr lang="en" sz="1100">
                          <a:latin typeface="Times"/>
                          <a:ea typeface="Times"/>
                          <a:cs typeface="Times"/>
                          <a:sym typeface="Times"/>
                        </a:rPr>
                        <a:t>Intercept</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1.0999</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lnT cap="flat" cmpd="sng" w="12700">
                      <a:solidFill>
                        <a:srgbClr val="000000"/>
                      </a:solidFill>
                      <a:prstDash val="solid"/>
                      <a:round/>
                      <a:headEnd len="sm" w="sm" type="none"/>
                      <a:tailEnd len="sm" w="sm" type="none"/>
                    </a:lnT>
                    <a:solidFill>
                      <a:srgbClr val="E7E7E7"/>
                    </a:solidFill>
                  </a:tcPr>
                </a:tc>
              </a:tr>
              <a:tr h="260300">
                <a:tc>
                  <a:txBody>
                    <a:bodyPr/>
                    <a:lstStyle/>
                    <a:p>
                      <a:pPr indent="0" lvl="0" marL="0" rtl="0" algn="l">
                        <a:lnSpc>
                          <a:spcPct val="100000"/>
                        </a:lnSpc>
                        <a:spcBef>
                          <a:spcPts val="0"/>
                        </a:spcBef>
                        <a:spcAft>
                          <a:spcPts val="0"/>
                        </a:spcAft>
                        <a:buNone/>
                      </a:pPr>
                      <a:r>
                        <a:rPr lang="en" sz="1100">
                          <a:latin typeface="Times"/>
                          <a:ea typeface="Times"/>
                          <a:cs typeface="Times"/>
                          <a:sym typeface="Times"/>
                        </a:rPr>
                        <a:t>Gender[Male]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highlight>
                            <a:srgbClr val="FFC000"/>
                          </a:highlight>
                          <a:latin typeface="Times"/>
                          <a:ea typeface="Times"/>
                          <a:cs typeface="Times"/>
                          <a:sym typeface="Times"/>
                        </a:rPr>
                        <a:t>-1.2699</a:t>
                      </a:r>
                      <a:endParaRPr sz="1100">
                        <a:highlight>
                          <a:srgbClr val="FFC000"/>
                        </a:highlight>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Gender[Male]*score</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highlight>
                            <a:srgbClr val="FFC000"/>
                          </a:highlight>
                          <a:latin typeface="Times"/>
                          <a:ea typeface="Times"/>
                          <a:cs typeface="Times"/>
                          <a:sym typeface="Times"/>
                        </a:rPr>
                        <a:t>0.1813</a:t>
                      </a:r>
                      <a:endParaRPr sz="1100">
                        <a:highlight>
                          <a:srgbClr val="FFC000"/>
                        </a:highlight>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Rating[PG-13]</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-0.1870</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Rating[R, NC and Other</a:t>
                      </a:r>
                      <a:r>
                        <a:rPr lang="en" sz="1100">
                          <a:solidFill>
                            <a:schemeClr val="dk1"/>
                          </a:solidFill>
                          <a:latin typeface="Times"/>
                          <a:ea typeface="Times"/>
                          <a:cs typeface="Times"/>
                          <a:sym typeface="Times"/>
                        </a:rPr>
                        <a:t>s</a:t>
                      </a:r>
                      <a:r>
                        <a:rPr lang="en" sz="1100">
                          <a:solidFill>
                            <a:schemeClr val="dk1"/>
                          </a:solidFill>
                          <a:latin typeface="Times"/>
                          <a:ea typeface="Times"/>
                          <a:cs typeface="Times"/>
                          <a:sym typeface="Times"/>
                        </a:rPr>
                        <a:t>]</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-0.4754</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63225">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Genre[Adventure]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-0.2072</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0.002</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Genre[Comedy]</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-0.1944</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Genre[Drama]</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-0.3593</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Genre[Others]</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-0.1430</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0.001</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ln(Budget)</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0.6030</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0.000</a:t>
                      </a:r>
                      <a:endParaRPr sz="1100">
                        <a:latin typeface="Times"/>
                        <a:ea typeface="Times"/>
                        <a:cs typeface="Times"/>
                        <a:sym typeface="Times"/>
                      </a:endParaRPr>
                    </a:p>
                  </a:txBody>
                  <a:tcPr marT="45725" marB="45725" marR="91450" marL="91450" anchor="ct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Year</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0.0159</a:t>
                      </a:r>
                      <a:endParaRPr sz="1100">
                        <a:latin typeface="Times"/>
                        <a:ea typeface="Times"/>
                        <a:cs typeface="Times"/>
                        <a:sym typeface="Times"/>
                      </a:endParaRPr>
                    </a:p>
                  </a:txBody>
                  <a:tcPr marT="45725" marB="45725" marR="91450" marL="91450" anchor="ctr">
                    <a:solidFill>
                      <a:srgbClr val="E7E7E7"/>
                    </a:solidFill>
                  </a:tcP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solidFill>
                      <a:srgbClr val="E7E7E7"/>
                    </a:solidFill>
                  </a:tcPr>
                </a:tc>
              </a:tr>
              <a:tr h="260300">
                <a:tc>
                  <a:txBody>
                    <a:bodyPr/>
                    <a:lstStyle/>
                    <a:p>
                      <a:pPr indent="0" lvl="0" marL="0" rtl="0" algn="l">
                        <a:lnSpc>
                          <a:spcPct val="100000"/>
                        </a:lnSpc>
                        <a:spcBef>
                          <a:spcPts val="0"/>
                        </a:spcBef>
                        <a:spcAft>
                          <a:spcPts val="0"/>
                        </a:spcAft>
                        <a:buNone/>
                      </a:pPr>
                      <a:r>
                        <a:rPr lang="en" sz="1100">
                          <a:solidFill>
                            <a:schemeClr val="dk1"/>
                          </a:solidFill>
                          <a:latin typeface="Times"/>
                          <a:ea typeface="Times"/>
                          <a:cs typeface="Times"/>
                          <a:sym typeface="Times"/>
                        </a:rPr>
                        <a:t>Score</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solidFill>
                            <a:schemeClr val="dk1"/>
                          </a:solidFill>
                          <a:latin typeface="Times"/>
                          <a:ea typeface="Times"/>
                          <a:cs typeface="Times"/>
                          <a:sym typeface="Times"/>
                        </a:rPr>
                        <a:t>0.1998</a:t>
                      </a:r>
                      <a:endParaRPr sz="1100">
                        <a:latin typeface="Times"/>
                        <a:ea typeface="Times"/>
                        <a:cs typeface="Times"/>
                        <a:sym typeface="Times"/>
                      </a:endParaRPr>
                    </a:p>
                  </a:txBody>
                  <a:tcPr marT="45725" marB="45725" marR="91450" marL="91450" anchor="ctr"/>
                </a:tc>
                <a:tc>
                  <a:txBody>
                    <a:bodyPr/>
                    <a:lstStyle/>
                    <a:p>
                      <a:pPr indent="0" lvl="0" marL="0" rtl="0" algn="ctr">
                        <a:lnSpc>
                          <a:spcPct val="100000"/>
                        </a:lnSpc>
                        <a:spcBef>
                          <a:spcPts val="0"/>
                        </a:spcBef>
                        <a:spcAft>
                          <a:spcPts val="0"/>
                        </a:spcAft>
                        <a:buNone/>
                      </a:pPr>
                      <a:r>
                        <a:rPr lang="en" sz="1100">
                          <a:latin typeface="Times"/>
                          <a:ea typeface="Times"/>
                          <a:cs typeface="Times"/>
                          <a:sym typeface="Times"/>
                        </a:rPr>
                        <a:t>0.000</a:t>
                      </a:r>
                      <a:endParaRPr sz="1100">
                        <a:latin typeface="Times"/>
                        <a:ea typeface="Times"/>
                        <a:cs typeface="Times"/>
                        <a:sym typeface="Times"/>
                      </a:endParaRPr>
                    </a:p>
                  </a:txBody>
                  <a:tcPr marT="45725" marB="45725" marR="91450" marL="91450" anchor="ctr"/>
                </a:tc>
              </a:tr>
            </a:tbl>
          </a:graphicData>
        </a:graphic>
      </p:graphicFrame>
      <p:sp>
        <p:nvSpPr>
          <p:cNvPr id="258" name="Google Shape;25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40"/>
          <p:cNvPicPr preferRelativeResize="0"/>
          <p:nvPr/>
        </p:nvPicPr>
        <p:blipFill>
          <a:blip r:embed="rId3">
            <a:alphaModFix/>
          </a:blip>
          <a:stretch>
            <a:fillRect/>
          </a:stretch>
        </p:blipFill>
        <p:spPr>
          <a:xfrm>
            <a:off x="4868000" y="1664525"/>
            <a:ext cx="3273157" cy="326125"/>
          </a:xfrm>
          <a:prstGeom prst="rect">
            <a:avLst/>
          </a:prstGeom>
          <a:noFill/>
          <a:ln>
            <a:noFill/>
          </a:ln>
        </p:spPr>
      </p:pic>
      <p:pic>
        <p:nvPicPr>
          <p:cNvPr id="260" name="Google Shape;260;p40"/>
          <p:cNvPicPr preferRelativeResize="0"/>
          <p:nvPr/>
        </p:nvPicPr>
        <p:blipFill>
          <a:blip r:embed="rId4">
            <a:alphaModFix/>
          </a:blip>
          <a:stretch>
            <a:fillRect/>
          </a:stretch>
        </p:blipFill>
        <p:spPr>
          <a:xfrm>
            <a:off x="4737750" y="2614350"/>
            <a:ext cx="3273203" cy="32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nvSpPr>
        <p:spPr>
          <a:xfrm>
            <a:off x="168000" y="77550"/>
            <a:ext cx="2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6" name="Google Shape;266;p41"/>
          <p:cNvSpPr txBox="1"/>
          <p:nvPr/>
        </p:nvSpPr>
        <p:spPr>
          <a:xfrm>
            <a:off x="4672650" y="1136038"/>
            <a:ext cx="4172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600">
                <a:solidFill>
                  <a:srgbClr val="980000"/>
                </a:solidFill>
                <a:highlight>
                  <a:srgbClr val="FFFFFE"/>
                </a:highlight>
              </a:rPr>
              <a:t>l</a:t>
            </a:r>
            <a:r>
              <a:rPr b="1" lang="en" sz="1600">
                <a:solidFill>
                  <a:srgbClr val="980000"/>
                </a:solidFill>
                <a:highlight>
                  <a:srgbClr val="FFFFFE"/>
                </a:highlight>
              </a:rPr>
              <a:t>n(gross) ~ </a:t>
            </a:r>
            <a:r>
              <a:rPr b="1" lang="en" sz="1600">
                <a:solidFill>
                  <a:srgbClr val="E69138"/>
                </a:solidFill>
                <a:highlight>
                  <a:srgbClr val="FFFFFE"/>
                </a:highlight>
              </a:rPr>
              <a:t>gender</a:t>
            </a:r>
            <a:r>
              <a:rPr b="1" lang="en" sz="1600">
                <a:solidFill>
                  <a:srgbClr val="980000"/>
                </a:solidFill>
                <a:highlight>
                  <a:srgbClr val="FFFFFE"/>
                </a:highlight>
              </a:rPr>
              <a:t> + </a:t>
            </a:r>
            <a:r>
              <a:rPr b="1" lang="en" sz="1600">
                <a:solidFill>
                  <a:srgbClr val="E69138"/>
                </a:solidFill>
                <a:highlight>
                  <a:srgbClr val="FFFFFE"/>
                </a:highlight>
              </a:rPr>
              <a:t>gender * year</a:t>
            </a:r>
            <a:endParaRPr b="1" sz="1600">
              <a:solidFill>
                <a:srgbClr val="980000"/>
              </a:solidFill>
              <a:highlight>
                <a:srgbClr val="FFFFFE"/>
              </a:highlight>
            </a:endParaRPr>
          </a:p>
          <a:p>
            <a:pPr indent="0" lvl="0" marL="0" marR="0" rtl="0" algn="l">
              <a:lnSpc>
                <a:spcPct val="100000"/>
              </a:lnSpc>
              <a:spcBef>
                <a:spcPts val="0"/>
              </a:spcBef>
              <a:spcAft>
                <a:spcPts val="0"/>
              </a:spcAft>
              <a:buNone/>
            </a:pPr>
            <a:r>
              <a:rPr b="1" lang="en" sz="1600">
                <a:solidFill>
                  <a:srgbClr val="980000"/>
                </a:solidFill>
                <a:highlight>
                  <a:srgbClr val="FFFFFE"/>
                </a:highlight>
              </a:rPr>
              <a:t>+ ln(budget) +</a:t>
            </a:r>
            <a:r>
              <a:rPr b="1" lang="en" sz="1600">
                <a:solidFill>
                  <a:srgbClr val="980000"/>
                </a:solidFill>
                <a:highlight>
                  <a:srgbClr val="FFFFFE"/>
                </a:highlight>
              </a:rPr>
              <a:t> year + score + rating + genre</a:t>
            </a:r>
            <a:endParaRPr sz="1600">
              <a:solidFill>
                <a:srgbClr val="980000"/>
              </a:solidFill>
            </a:endParaRPr>
          </a:p>
        </p:txBody>
      </p:sp>
      <p:pic>
        <p:nvPicPr>
          <p:cNvPr id="267" name="Google Shape;267;p41"/>
          <p:cNvPicPr preferRelativeResize="0"/>
          <p:nvPr/>
        </p:nvPicPr>
        <p:blipFill rotWithShape="1">
          <a:blip r:embed="rId3">
            <a:alphaModFix/>
          </a:blip>
          <a:srcRect b="0" l="0" r="20527" t="0"/>
          <a:stretch/>
        </p:blipFill>
        <p:spPr>
          <a:xfrm>
            <a:off x="228600" y="387575"/>
            <a:ext cx="3981900" cy="1985171"/>
          </a:xfrm>
          <a:prstGeom prst="rect">
            <a:avLst/>
          </a:prstGeom>
          <a:noFill/>
          <a:ln>
            <a:noFill/>
          </a:ln>
        </p:spPr>
      </p:pic>
      <p:sp>
        <p:nvSpPr>
          <p:cNvPr id="268" name="Google Shape;268;p41"/>
          <p:cNvSpPr txBox="1"/>
          <p:nvPr>
            <p:ph idx="4294967295" type="title"/>
          </p:nvPr>
        </p:nvSpPr>
        <p:spPr>
          <a:xfrm>
            <a:off x="4610856" y="77550"/>
            <a:ext cx="38058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990000"/>
              </a:buClr>
              <a:buSzPts val="2100"/>
              <a:buFont typeface="Arial Black"/>
              <a:buNone/>
            </a:pPr>
            <a:r>
              <a:rPr lang="en" sz="1600"/>
              <a:t>Other Interaction Terms: Insignificant (P-value &gt;0.05)</a:t>
            </a:r>
            <a:endParaRPr sz="1600"/>
          </a:p>
        </p:txBody>
      </p:sp>
      <p:sp>
        <p:nvSpPr>
          <p:cNvPr id="269" name="Google Shape;269;p41"/>
          <p:cNvSpPr txBox="1"/>
          <p:nvPr/>
        </p:nvSpPr>
        <p:spPr>
          <a:xfrm>
            <a:off x="4672650" y="3108925"/>
            <a:ext cx="4172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600">
                <a:solidFill>
                  <a:srgbClr val="980000"/>
                </a:solidFill>
                <a:highlight>
                  <a:srgbClr val="FFFFFE"/>
                </a:highlight>
              </a:rPr>
              <a:t>l</a:t>
            </a:r>
            <a:r>
              <a:rPr b="1" lang="en" sz="1600">
                <a:solidFill>
                  <a:srgbClr val="980000"/>
                </a:solidFill>
                <a:highlight>
                  <a:srgbClr val="FFFFFE"/>
                </a:highlight>
              </a:rPr>
              <a:t>n(gross) ~</a:t>
            </a:r>
            <a:r>
              <a:rPr b="1" lang="en" sz="1600">
                <a:solidFill>
                  <a:srgbClr val="E69138"/>
                </a:solidFill>
                <a:highlight>
                  <a:srgbClr val="FFFFFE"/>
                </a:highlight>
              </a:rPr>
              <a:t> gender</a:t>
            </a:r>
            <a:r>
              <a:rPr b="1" lang="en" sz="1600">
                <a:solidFill>
                  <a:srgbClr val="980000"/>
                </a:solidFill>
                <a:highlight>
                  <a:srgbClr val="FFFFFE"/>
                </a:highlight>
              </a:rPr>
              <a:t> +</a:t>
            </a:r>
            <a:r>
              <a:rPr b="1" lang="en" sz="1600">
                <a:solidFill>
                  <a:srgbClr val="E69138"/>
                </a:solidFill>
                <a:highlight>
                  <a:srgbClr val="FFFFFE"/>
                </a:highlight>
              </a:rPr>
              <a:t> gender * genre</a:t>
            </a:r>
            <a:endParaRPr b="1" sz="1600">
              <a:solidFill>
                <a:srgbClr val="980000"/>
              </a:solidFill>
              <a:highlight>
                <a:srgbClr val="FFFFFE"/>
              </a:highlight>
            </a:endParaRPr>
          </a:p>
          <a:p>
            <a:pPr indent="0" lvl="0" marL="0" marR="0" rtl="0" algn="l">
              <a:lnSpc>
                <a:spcPct val="100000"/>
              </a:lnSpc>
              <a:spcBef>
                <a:spcPts val="0"/>
              </a:spcBef>
              <a:spcAft>
                <a:spcPts val="0"/>
              </a:spcAft>
              <a:buNone/>
            </a:pPr>
            <a:r>
              <a:rPr b="1" lang="en" sz="1600">
                <a:solidFill>
                  <a:srgbClr val="980000"/>
                </a:solidFill>
                <a:highlight>
                  <a:srgbClr val="FFFFFE"/>
                </a:highlight>
              </a:rPr>
              <a:t>+ ln(b</a:t>
            </a:r>
            <a:r>
              <a:rPr b="1" lang="en" sz="1600">
                <a:solidFill>
                  <a:srgbClr val="980000"/>
                </a:solidFill>
                <a:highlight>
                  <a:srgbClr val="FFFFFE"/>
                </a:highlight>
              </a:rPr>
              <a:t>udget) + year + score + rating + genre</a:t>
            </a:r>
            <a:endParaRPr sz="1600">
              <a:solidFill>
                <a:srgbClr val="980000"/>
              </a:solidFill>
            </a:endParaRPr>
          </a:p>
        </p:txBody>
      </p:sp>
      <p:pic>
        <p:nvPicPr>
          <p:cNvPr id="270" name="Google Shape;270;p41"/>
          <p:cNvPicPr preferRelativeResize="0"/>
          <p:nvPr/>
        </p:nvPicPr>
        <p:blipFill>
          <a:blip r:embed="rId4">
            <a:alphaModFix/>
          </a:blip>
          <a:stretch>
            <a:fillRect/>
          </a:stretch>
        </p:blipFill>
        <p:spPr>
          <a:xfrm>
            <a:off x="222800" y="2501575"/>
            <a:ext cx="3981889" cy="2138100"/>
          </a:xfrm>
          <a:prstGeom prst="rect">
            <a:avLst/>
          </a:prstGeom>
          <a:noFill/>
          <a:ln>
            <a:noFill/>
          </a:ln>
        </p:spPr>
      </p:pic>
      <p:pic>
        <p:nvPicPr>
          <p:cNvPr id="271" name="Google Shape;271;p41"/>
          <p:cNvPicPr preferRelativeResize="0"/>
          <p:nvPr/>
        </p:nvPicPr>
        <p:blipFill>
          <a:blip r:embed="rId5">
            <a:alphaModFix/>
          </a:blip>
          <a:stretch>
            <a:fillRect/>
          </a:stretch>
        </p:blipFill>
        <p:spPr>
          <a:xfrm>
            <a:off x="188575" y="3627800"/>
            <a:ext cx="4036700" cy="536975"/>
          </a:xfrm>
          <a:prstGeom prst="rect">
            <a:avLst/>
          </a:prstGeom>
          <a:noFill/>
          <a:ln>
            <a:noFill/>
          </a:ln>
        </p:spPr>
      </p:pic>
      <p:pic>
        <p:nvPicPr>
          <p:cNvPr id="272" name="Google Shape;272;p41"/>
          <p:cNvPicPr preferRelativeResize="0"/>
          <p:nvPr/>
        </p:nvPicPr>
        <p:blipFill>
          <a:blip r:embed="rId5">
            <a:alphaModFix/>
          </a:blip>
          <a:stretch>
            <a:fillRect/>
          </a:stretch>
        </p:blipFill>
        <p:spPr>
          <a:xfrm>
            <a:off x="168000" y="2063750"/>
            <a:ext cx="4036700" cy="108200"/>
          </a:xfrm>
          <a:prstGeom prst="rect">
            <a:avLst/>
          </a:prstGeom>
          <a:noFill/>
          <a:ln>
            <a:noFill/>
          </a:ln>
        </p:spPr>
      </p:pic>
      <p:sp>
        <p:nvSpPr>
          <p:cNvPr id="273" name="Google Shape;273;p41"/>
          <p:cNvSpPr/>
          <p:nvPr/>
        </p:nvSpPr>
        <p:spPr>
          <a:xfrm>
            <a:off x="3707025" y="2059450"/>
            <a:ext cx="401700" cy="10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3707025" y="3627775"/>
            <a:ext cx="401700" cy="537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41"/>
          <p:cNvCxnSpPr/>
          <p:nvPr/>
        </p:nvCxnSpPr>
        <p:spPr>
          <a:xfrm flipH="1" rot="10800000">
            <a:off x="222800" y="2440463"/>
            <a:ext cx="8612400" cy="1800"/>
          </a:xfrm>
          <a:prstGeom prst="straightConnector1">
            <a:avLst/>
          </a:prstGeom>
          <a:noFill/>
          <a:ln cap="flat" cmpd="sng" w="19050">
            <a:solidFill>
              <a:srgbClr val="980000"/>
            </a:solidFill>
            <a:prstDash val="dot"/>
            <a:round/>
            <a:headEnd len="med" w="med" type="none"/>
            <a:tailEnd len="med" w="med" type="none"/>
          </a:ln>
        </p:spPr>
      </p:cxnSp>
      <p:sp>
        <p:nvSpPr>
          <p:cNvPr id="276" name="Google Shape;27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idx="1" type="body"/>
          </p:nvPr>
        </p:nvSpPr>
        <p:spPr>
          <a:xfrm>
            <a:off x="459470" y="3038100"/>
            <a:ext cx="4782600" cy="5073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2100"/>
              <a:buNone/>
            </a:pPr>
            <a:r>
              <a:rPr lang="en"/>
              <a:t>Conclusions and Limitations</a:t>
            </a:r>
            <a:endParaRPr/>
          </a:p>
        </p:txBody>
      </p:sp>
      <p:sp>
        <p:nvSpPr>
          <p:cNvPr id="282" name="Google Shape;28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idx="1" type="body"/>
          </p:nvPr>
        </p:nvSpPr>
        <p:spPr>
          <a:xfrm>
            <a:off x="459486" y="3038094"/>
            <a:ext cx="3388500" cy="5073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2100"/>
              <a:buFont typeface="Arial"/>
              <a:buNone/>
            </a:pPr>
            <a:r>
              <a:rPr lang="en"/>
              <a:t>Background</a:t>
            </a:r>
            <a:endParaRPr/>
          </a:p>
        </p:txBody>
      </p:sp>
      <p:sp>
        <p:nvSpPr>
          <p:cNvPr id="120" name="Google Shape;12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150561" y="-5"/>
            <a:ext cx="8229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990000"/>
              </a:buClr>
              <a:buSzPts val="2100"/>
              <a:buFont typeface="Arial Black"/>
              <a:buNone/>
            </a:pPr>
            <a:r>
              <a:rPr lang="en"/>
              <a:t>Limitations</a:t>
            </a:r>
            <a:endParaRPr/>
          </a:p>
        </p:txBody>
      </p:sp>
      <p:sp>
        <p:nvSpPr>
          <p:cNvPr id="288" name="Google Shape;288;p43"/>
          <p:cNvSpPr txBox="1"/>
          <p:nvPr>
            <p:ph idx="1" type="body"/>
          </p:nvPr>
        </p:nvSpPr>
        <p:spPr>
          <a:xfrm>
            <a:off x="3851200" y="864975"/>
            <a:ext cx="4994400" cy="3774600"/>
          </a:xfrm>
          <a:prstGeom prst="rect">
            <a:avLst/>
          </a:prstGeom>
          <a:noFill/>
          <a:ln>
            <a:noFill/>
          </a:ln>
        </p:spPr>
        <p:txBody>
          <a:bodyPr anchorCtr="0" anchor="t" bIns="34275" lIns="68575" spcFirstLastPara="1" rIns="68575" wrap="square" tIns="34275">
            <a:noAutofit/>
          </a:bodyPr>
          <a:lstStyle/>
          <a:p>
            <a:pPr indent="-336550" lvl="0" marL="457200" marR="0" rtl="0" algn="l">
              <a:lnSpc>
                <a:spcPct val="115000"/>
              </a:lnSpc>
              <a:spcBef>
                <a:spcPts val="0"/>
              </a:spcBef>
              <a:spcAft>
                <a:spcPts val="0"/>
              </a:spcAft>
              <a:buSzPts val="1700"/>
              <a:buChar char="❖"/>
            </a:pPr>
            <a:r>
              <a:rPr lang="en" sz="1700"/>
              <a:t>Score </a:t>
            </a:r>
            <a:r>
              <a:rPr lang="en" sz="1700"/>
              <a:t>and</a:t>
            </a:r>
            <a:r>
              <a:rPr lang="en" sz="1700"/>
              <a:t> Budget can be a proxy everything else (e.g. Director, </a:t>
            </a:r>
            <a:r>
              <a:rPr lang="en" sz="1700"/>
              <a:t>Cast, </a:t>
            </a:r>
            <a:r>
              <a:rPr lang="en" sz="1700"/>
              <a:t>Producer)</a:t>
            </a:r>
            <a:r>
              <a:rPr lang="en" sz="1700"/>
              <a:t>. However, we do not know the separated effect from each of them.</a:t>
            </a:r>
            <a:endParaRPr sz="1700"/>
          </a:p>
          <a:p>
            <a:pPr indent="-336550" lvl="0" marL="457200" rtl="0" algn="l">
              <a:lnSpc>
                <a:spcPct val="115000"/>
              </a:lnSpc>
              <a:spcBef>
                <a:spcPts val="0"/>
              </a:spcBef>
              <a:spcAft>
                <a:spcPts val="0"/>
              </a:spcAft>
              <a:buSzPts val="1700"/>
              <a:buChar char="❖"/>
            </a:pPr>
            <a:r>
              <a:rPr lang="en" sz="1700"/>
              <a:t>We do not have a lot of big name female movies (</a:t>
            </a:r>
            <a:r>
              <a:rPr lang="en" sz="1700"/>
              <a:t>high-budget &amp; high-score)</a:t>
            </a:r>
            <a:r>
              <a:rPr lang="en" sz="1700"/>
              <a:t> in comparison to male movies.</a:t>
            </a:r>
            <a:endParaRPr sz="1700"/>
          </a:p>
          <a:p>
            <a:pPr indent="-336550" lvl="0" marL="457200" rtl="0" algn="l">
              <a:lnSpc>
                <a:spcPct val="115000"/>
              </a:lnSpc>
              <a:spcBef>
                <a:spcPts val="0"/>
              </a:spcBef>
              <a:spcAft>
                <a:spcPts val="0"/>
              </a:spcAft>
              <a:buSzPts val="1700"/>
              <a:buChar char="❖"/>
            </a:pPr>
            <a:r>
              <a:rPr lang="en" sz="1700"/>
              <a:t>Big name male movies:</a:t>
            </a:r>
            <a:endParaRPr sz="1700"/>
          </a:p>
          <a:p>
            <a:pPr indent="-336550" lvl="1" marL="914400" rtl="0" algn="l">
              <a:lnSpc>
                <a:spcPct val="115000"/>
              </a:lnSpc>
              <a:spcBef>
                <a:spcPts val="0"/>
              </a:spcBef>
              <a:spcAft>
                <a:spcPts val="0"/>
              </a:spcAft>
              <a:buSzPts val="1700"/>
              <a:buChar char="➢"/>
            </a:pPr>
            <a:r>
              <a:rPr lang="en" sz="1700"/>
              <a:t>Titanic, Avengers, Pirate of the Caribbean, etc.</a:t>
            </a:r>
            <a:endParaRPr sz="1700"/>
          </a:p>
          <a:p>
            <a:pPr indent="-336550" lvl="0" marL="457200" rtl="0" algn="l">
              <a:lnSpc>
                <a:spcPct val="115000"/>
              </a:lnSpc>
              <a:spcBef>
                <a:spcPts val="0"/>
              </a:spcBef>
              <a:spcAft>
                <a:spcPts val="0"/>
              </a:spcAft>
              <a:buSzPts val="1700"/>
              <a:buChar char="❖"/>
            </a:pPr>
            <a:r>
              <a:rPr lang="en" sz="1700"/>
              <a:t>Big name</a:t>
            </a:r>
            <a:r>
              <a:rPr lang="en" sz="1700"/>
              <a:t> female movies:</a:t>
            </a:r>
            <a:endParaRPr sz="1700"/>
          </a:p>
          <a:p>
            <a:pPr indent="-336550" lvl="1" marL="914400" rtl="0" algn="l">
              <a:lnSpc>
                <a:spcPct val="115000"/>
              </a:lnSpc>
              <a:spcBef>
                <a:spcPts val="0"/>
              </a:spcBef>
              <a:spcAft>
                <a:spcPts val="0"/>
              </a:spcAft>
              <a:buSzPts val="1700"/>
              <a:buChar char="➢"/>
            </a:pPr>
            <a:r>
              <a:rPr lang="en" sz="1700"/>
              <a:t>Star Wars 7-9</a:t>
            </a:r>
            <a:endParaRPr sz="1700"/>
          </a:p>
        </p:txBody>
      </p:sp>
      <p:sp>
        <p:nvSpPr>
          <p:cNvPr id="289" name="Google Shape;289;p43"/>
          <p:cNvSpPr txBox="1"/>
          <p:nvPr>
            <p:ph idx="2" type="body"/>
          </p:nvPr>
        </p:nvSpPr>
        <p:spPr>
          <a:xfrm>
            <a:off x="228600" y="864975"/>
            <a:ext cx="3478500" cy="3774600"/>
          </a:xfrm>
          <a:prstGeom prst="rect">
            <a:avLst/>
          </a:prstGeom>
          <a:noFill/>
          <a:ln>
            <a:noFill/>
          </a:ln>
        </p:spPr>
        <p:txBody>
          <a:bodyPr anchorCtr="0" anchor="t" bIns="34275" lIns="68575" spcFirstLastPara="1" rIns="68575" wrap="square" tIns="34275">
            <a:noAutofit/>
          </a:bodyPr>
          <a:lstStyle/>
          <a:p>
            <a:pPr indent="-336550" lvl="0" marL="457200" rtl="0" algn="l">
              <a:lnSpc>
                <a:spcPct val="115000"/>
              </a:lnSpc>
              <a:spcBef>
                <a:spcPts val="0"/>
              </a:spcBef>
              <a:spcAft>
                <a:spcPts val="0"/>
              </a:spcAft>
              <a:buSzPts val="1700"/>
              <a:buChar char="❖"/>
            </a:pPr>
            <a:r>
              <a:rPr lang="en" sz="1700"/>
              <a:t>We didn’t control for these things</a:t>
            </a:r>
            <a:endParaRPr sz="1700"/>
          </a:p>
          <a:p>
            <a:pPr indent="-336550" lvl="1" marL="914400" rtl="0" algn="l">
              <a:lnSpc>
                <a:spcPct val="115000"/>
              </a:lnSpc>
              <a:spcBef>
                <a:spcPts val="0"/>
              </a:spcBef>
              <a:spcAft>
                <a:spcPts val="0"/>
              </a:spcAft>
              <a:buSzPts val="1700"/>
              <a:buChar char="➢"/>
            </a:pPr>
            <a:r>
              <a:rPr lang="en" sz="1700"/>
              <a:t>Effects from people</a:t>
            </a:r>
            <a:endParaRPr sz="1700"/>
          </a:p>
          <a:p>
            <a:pPr indent="-336550" lvl="2" marL="1371600" rtl="0" algn="l">
              <a:lnSpc>
                <a:spcPct val="115000"/>
              </a:lnSpc>
              <a:spcBef>
                <a:spcPts val="0"/>
              </a:spcBef>
              <a:spcAft>
                <a:spcPts val="0"/>
              </a:spcAft>
              <a:buSzPts val="1700"/>
              <a:buChar char="■"/>
            </a:pPr>
            <a:r>
              <a:rPr lang="en" sz="1700"/>
              <a:t>Cast List</a:t>
            </a:r>
            <a:endParaRPr sz="1700"/>
          </a:p>
          <a:p>
            <a:pPr indent="-336550" lvl="2" marL="1371600" rtl="0" algn="l">
              <a:lnSpc>
                <a:spcPct val="115000"/>
              </a:lnSpc>
              <a:spcBef>
                <a:spcPts val="0"/>
              </a:spcBef>
              <a:spcAft>
                <a:spcPts val="0"/>
              </a:spcAft>
              <a:buSzPts val="1700"/>
              <a:buChar char="■"/>
            </a:pPr>
            <a:r>
              <a:rPr lang="en" sz="1700"/>
              <a:t>Director</a:t>
            </a:r>
            <a:endParaRPr sz="1700"/>
          </a:p>
          <a:p>
            <a:pPr indent="-336550" lvl="2" marL="1371600" rtl="0" algn="l">
              <a:lnSpc>
                <a:spcPct val="115000"/>
              </a:lnSpc>
              <a:spcBef>
                <a:spcPts val="0"/>
              </a:spcBef>
              <a:spcAft>
                <a:spcPts val="0"/>
              </a:spcAft>
              <a:buSzPts val="1700"/>
              <a:buChar char="■"/>
            </a:pPr>
            <a:r>
              <a:rPr lang="en" sz="1700"/>
              <a:t>Producer</a:t>
            </a:r>
            <a:endParaRPr sz="1700"/>
          </a:p>
          <a:p>
            <a:pPr indent="-336550" lvl="2" marL="1371600" rtl="0" algn="l">
              <a:lnSpc>
                <a:spcPct val="115000"/>
              </a:lnSpc>
              <a:spcBef>
                <a:spcPts val="0"/>
              </a:spcBef>
              <a:spcAft>
                <a:spcPts val="0"/>
              </a:spcAft>
              <a:buSzPts val="1700"/>
              <a:buChar char="■"/>
            </a:pPr>
            <a:r>
              <a:rPr lang="en" sz="1700"/>
              <a:t>Composer</a:t>
            </a:r>
            <a:endParaRPr sz="1700"/>
          </a:p>
          <a:p>
            <a:pPr indent="-336550" lvl="2" marL="1371600" rtl="0" algn="l">
              <a:lnSpc>
                <a:spcPct val="115000"/>
              </a:lnSpc>
              <a:spcBef>
                <a:spcPts val="0"/>
              </a:spcBef>
              <a:spcAft>
                <a:spcPts val="0"/>
              </a:spcAft>
              <a:buSzPts val="1700"/>
              <a:buChar char="■"/>
            </a:pPr>
            <a:r>
              <a:rPr lang="en" sz="1700"/>
              <a:t>Cinematographer</a:t>
            </a:r>
            <a:endParaRPr sz="1700"/>
          </a:p>
          <a:p>
            <a:pPr indent="-336550" lvl="2" marL="1371600" rtl="0" algn="l">
              <a:lnSpc>
                <a:spcPct val="115000"/>
              </a:lnSpc>
              <a:spcBef>
                <a:spcPts val="0"/>
              </a:spcBef>
              <a:spcAft>
                <a:spcPts val="0"/>
              </a:spcAft>
              <a:buSzPts val="1700"/>
              <a:buChar char="■"/>
            </a:pPr>
            <a:r>
              <a:rPr lang="en" sz="1700"/>
              <a:t>Distributor</a:t>
            </a:r>
            <a:endParaRPr sz="1700"/>
          </a:p>
          <a:p>
            <a:pPr indent="-336550" lvl="1" marL="914400" rtl="0" algn="l">
              <a:lnSpc>
                <a:spcPct val="115000"/>
              </a:lnSpc>
              <a:spcBef>
                <a:spcPts val="0"/>
              </a:spcBef>
              <a:spcAft>
                <a:spcPts val="0"/>
              </a:spcAft>
              <a:buSzPts val="1700"/>
              <a:buChar char="➢"/>
            </a:pPr>
            <a:r>
              <a:rPr lang="en" sz="1700"/>
              <a:t>Movie Title</a:t>
            </a:r>
            <a:endParaRPr sz="1700"/>
          </a:p>
          <a:p>
            <a:pPr indent="-336550" lvl="1" marL="914400" rtl="0" algn="l">
              <a:lnSpc>
                <a:spcPct val="115000"/>
              </a:lnSpc>
              <a:spcBef>
                <a:spcPts val="0"/>
              </a:spcBef>
              <a:spcAft>
                <a:spcPts val="0"/>
              </a:spcAft>
              <a:buSzPts val="1700"/>
              <a:buChar char="➢"/>
            </a:pPr>
            <a:r>
              <a:rPr lang="en" sz="1700"/>
              <a:t>Social Factor (Youtube, Tweets, Wikipedia)</a:t>
            </a:r>
            <a:endParaRPr sz="1700"/>
          </a:p>
        </p:txBody>
      </p:sp>
      <p:cxnSp>
        <p:nvCxnSpPr>
          <p:cNvPr id="290" name="Google Shape;290;p43"/>
          <p:cNvCxnSpPr/>
          <p:nvPr/>
        </p:nvCxnSpPr>
        <p:spPr>
          <a:xfrm>
            <a:off x="3690950" y="881075"/>
            <a:ext cx="8100" cy="3754200"/>
          </a:xfrm>
          <a:prstGeom prst="straightConnector1">
            <a:avLst/>
          </a:prstGeom>
          <a:noFill/>
          <a:ln cap="flat" cmpd="sng" w="19050">
            <a:solidFill>
              <a:srgbClr val="990000"/>
            </a:solidFill>
            <a:prstDash val="dot"/>
            <a:round/>
            <a:headEnd len="med" w="med" type="none"/>
            <a:tailEnd len="med" w="med" type="none"/>
          </a:ln>
        </p:spPr>
      </p:cxnSp>
      <p:sp>
        <p:nvSpPr>
          <p:cNvPr id="291" name="Google Shape;29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solidFill>
                <a:srgbClr val="990000"/>
              </a:solidFill>
              <a:latin typeface="Arial Black"/>
              <a:ea typeface="Arial Black"/>
              <a:cs typeface="Arial Black"/>
              <a:sym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146225" y="-5"/>
            <a:ext cx="8229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990000"/>
              </a:buClr>
              <a:buSzPts val="2100"/>
              <a:buFont typeface="Arial Black"/>
              <a:buNone/>
            </a:pPr>
            <a:r>
              <a:rPr lang="en"/>
              <a:t>Conclusions</a:t>
            </a:r>
            <a:r>
              <a:rPr lang="en"/>
              <a:t>: </a:t>
            </a:r>
            <a:endParaRPr/>
          </a:p>
        </p:txBody>
      </p:sp>
      <p:sp>
        <p:nvSpPr>
          <p:cNvPr id="297" name="Google Shape;297;p44"/>
          <p:cNvSpPr txBox="1"/>
          <p:nvPr>
            <p:ph idx="1" type="body"/>
          </p:nvPr>
        </p:nvSpPr>
        <p:spPr>
          <a:xfrm>
            <a:off x="228600" y="805350"/>
            <a:ext cx="8616900" cy="3834300"/>
          </a:xfrm>
          <a:prstGeom prst="rect">
            <a:avLst/>
          </a:prstGeom>
          <a:noFill/>
          <a:ln>
            <a:noFill/>
          </a:ln>
        </p:spPr>
        <p:txBody>
          <a:bodyPr anchorCtr="0" anchor="t" bIns="34275" lIns="68575" spcFirstLastPara="1" rIns="68575" wrap="square" tIns="34275">
            <a:normAutofit/>
          </a:bodyPr>
          <a:lstStyle/>
          <a:p>
            <a:pPr indent="-342900" lvl="0" marL="457200" rtl="0" algn="l">
              <a:lnSpc>
                <a:spcPct val="150000"/>
              </a:lnSpc>
              <a:spcBef>
                <a:spcPts val="0"/>
              </a:spcBef>
              <a:spcAft>
                <a:spcPts val="0"/>
              </a:spcAft>
              <a:buSzPts val="1800"/>
              <a:buChar char="●"/>
            </a:pPr>
            <a:r>
              <a:rPr lang="en"/>
              <a:t>Gender does </a:t>
            </a:r>
            <a:r>
              <a:rPr b="1" lang="en">
                <a:solidFill>
                  <a:srgbClr val="990000"/>
                </a:solidFill>
              </a:rPr>
              <a:t>affect</a:t>
            </a:r>
            <a:r>
              <a:rPr lang="en"/>
              <a:t> the revenue.</a:t>
            </a:r>
            <a:endParaRPr/>
          </a:p>
          <a:p>
            <a:pPr indent="-342900" lvl="0" marL="457200" marR="0" rtl="0" algn="l">
              <a:lnSpc>
                <a:spcPct val="150000"/>
              </a:lnSpc>
              <a:spcBef>
                <a:spcPts val="0"/>
              </a:spcBef>
              <a:spcAft>
                <a:spcPts val="0"/>
              </a:spcAft>
              <a:buSzPts val="1800"/>
              <a:buChar char="●"/>
            </a:pPr>
            <a:r>
              <a:rPr lang="en"/>
              <a:t>Controlling all other variables, m</a:t>
            </a:r>
            <a:r>
              <a:rPr lang="en"/>
              <a:t>ovies with male leads seem to generate </a:t>
            </a:r>
            <a:r>
              <a:rPr b="1" lang="en">
                <a:solidFill>
                  <a:srgbClr val="990000"/>
                </a:solidFill>
              </a:rPr>
              <a:t>11.57% less</a:t>
            </a:r>
            <a:r>
              <a:rPr lang="en"/>
              <a:t> revenue.</a:t>
            </a:r>
            <a:endParaRPr/>
          </a:p>
          <a:p>
            <a:pPr indent="-342900" lvl="0" marL="457200" rtl="0" algn="l">
              <a:lnSpc>
                <a:spcPct val="150000"/>
              </a:lnSpc>
              <a:spcBef>
                <a:spcPts val="0"/>
              </a:spcBef>
              <a:spcAft>
                <a:spcPts val="0"/>
              </a:spcAft>
              <a:buSzPts val="1800"/>
              <a:buChar char="●"/>
            </a:pPr>
            <a:r>
              <a:rPr lang="en"/>
              <a:t>The slopes for gender with budget and gender with score are </a:t>
            </a:r>
            <a:r>
              <a:rPr b="1" lang="en">
                <a:solidFill>
                  <a:srgbClr val="990000"/>
                </a:solidFill>
              </a:rPr>
              <a:t>significant</a:t>
            </a:r>
            <a:r>
              <a:rPr lang="en"/>
              <a:t>. </a:t>
            </a:r>
            <a:endParaRPr/>
          </a:p>
          <a:p>
            <a:pPr indent="-317500" lvl="1" marL="914400" rtl="0" algn="l">
              <a:lnSpc>
                <a:spcPct val="150000"/>
              </a:lnSpc>
              <a:spcBef>
                <a:spcPts val="0"/>
              </a:spcBef>
              <a:spcAft>
                <a:spcPts val="0"/>
              </a:spcAft>
              <a:buSzPts val="1400"/>
              <a:buChar char="○"/>
            </a:pPr>
            <a:r>
              <a:rPr lang="en"/>
              <a:t>Within</a:t>
            </a:r>
            <a:r>
              <a:rPr b="1" lang="en">
                <a:solidFill>
                  <a:srgbClr val="990000"/>
                </a:solidFill>
              </a:rPr>
              <a:t> top 14th percentile budget</a:t>
            </a:r>
            <a:r>
              <a:rPr lang="en"/>
              <a:t>, male led movies tend to generate more revenue</a:t>
            </a:r>
            <a:endParaRPr/>
          </a:p>
          <a:p>
            <a:pPr indent="-317500" lvl="1" marL="914400" rtl="0" algn="l">
              <a:lnSpc>
                <a:spcPct val="150000"/>
              </a:lnSpc>
              <a:spcBef>
                <a:spcPts val="0"/>
              </a:spcBef>
              <a:spcAft>
                <a:spcPts val="0"/>
              </a:spcAft>
              <a:buSzPts val="1400"/>
              <a:buChar char="○"/>
            </a:pPr>
            <a:r>
              <a:rPr lang="en"/>
              <a:t>Within</a:t>
            </a:r>
            <a:r>
              <a:rPr b="1" lang="en">
                <a:solidFill>
                  <a:srgbClr val="990000"/>
                </a:solidFill>
              </a:rPr>
              <a:t> top 28th percentile score</a:t>
            </a:r>
            <a:r>
              <a:rPr lang="en"/>
              <a:t>, male led movies tend to generate more revenue</a:t>
            </a:r>
            <a:endParaRPr/>
          </a:p>
        </p:txBody>
      </p:sp>
      <p:sp>
        <p:nvSpPr>
          <p:cNvPr id="298" name="Google Shape;29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idx="1" type="body"/>
          </p:nvPr>
        </p:nvSpPr>
        <p:spPr>
          <a:xfrm>
            <a:off x="459486" y="3038094"/>
            <a:ext cx="3388500" cy="5073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2100"/>
              <a:buFont typeface="Arial"/>
              <a:buNone/>
            </a:pPr>
            <a:r>
              <a:rPr lang="en"/>
              <a:t>Thank you</a:t>
            </a:r>
            <a:endParaRPr/>
          </a:p>
        </p:txBody>
      </p:sp>
      <p:sp>
        <p:nvSpPr>
          <p:cNvPr id="304" name="Google Shape;304;p45"/>
          <p:cNvSpPr txBox="1"/>
          <p:nvPr>
            <p:ph idx="1" type="body"/>
          </p:nvPr>
        </p:nvSpPr>
        <p:spPr>
          <a:xfrm>
            <a:off x="459470" y="3755175"/>
            <a:ext cx="4966500" cy="507300"/>
          </a:xfrm>
          <a:prstGeom prst="rect">
            <a:avLst/>
          </a:prstGeom>
          <a:noFill/>
          <a:ln>
            <a:noFill/>
          </a:ln>
        </p:spPr>
        <p:txBody>
          <a:bodyPr anchorCtr="0" anchor="t" bIns="34275" lIns="68575" spcFirstLastPara="1" rIns="68575" wrap="square" tIns="34275">
            <a:normAutofit fontScale="55000" lnSpcReduction="10000"/>
          </a:bodyPr>
          <a:lstStyle/>
          <a:p>
            <a:pPr indent="0" lvl="0" marL="0" marR="0" rtl="0" algn="l">
              <a:lnSpc>
                <a:spcPct val="90000"/>
              </a:lnSpc>
              <a:spcBef>
                <a:spcPts val="0"/>
              </a:spcBef>
              <a:spcAft>
                <a:spcPts val="0"/>
              </a:spcAft>
              <a:buClr>
                <a:schemeClr val="accent6"/>
              </a:buClr>
              <a:buSzPct val="52380"/>
              <a:buFont typeface="Arial"/>
              <a:buNone/>
            </a:pPr>
            <a:r>
              <a:t/>
            </a:r>
            <a:endParaRPr/>
          </a:p>
          <a:p>
            <a:pPr indent="0" lvl="0" marL="0" marR="0" rtl="0" algn="l">
              <a:lnSpc>
                <a:spcPct val="90000"/>
              </a:lnSpc>
              <a:spcBef>
                <a:spcPts val="0"/>
              </a:spcBef>
              <a:spcAft>
                <a:spcPts val="0"/>
              </a:spcAft>
              <a:buClr>
                <a:schemeClr val="accent6"/>
              </a:buClr>
              <a:buSzPct val="52380"/>
              <a:buFont typeface="Arial"/>
              <a:buNone/>
            </a:pPr>
            <a:r>
              <a:rPr lang="en"/>
              <a:t>The Effect of Movie Lead’s Gender on Movie’s Revenue</a:t>
            </a:r>
            <a:endParaRPr/>
          </a:p>
          <a:p>
            <a:pPr indent="0" lvl="0" marL="0" marR="0" rtl="0" algn="l">
              <a:lnSpc>
                <a:spcPct val="90000"/>
              </a:lnSpc>
              <a:spcBef>
                <a:spcPts val="0"/>
              </a:spcBef>
              <a:spcAft>
                <a:spcPts val="0"/>
              </a:spcAft>
              <a:buClr>
                <a:schemeClr val="accent6"/>
              </a:buClr>
              <a:buSzPct val="52380"/>
              <a:buFont typeface="Arial"/>
              <a:buNone/>
            </a:pPr>
            <a:r>
              <a:rPr lang="en"/>
              <a:t> </a:t>
            </a:r>
            <a:endParaRPr/>
          </a:p>
        </p:txBody>
      </p:sp>
      <p:sp>
        <p:nvSpPr>
          <p:cNvPr id="305" name="Google Shape;30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133725" y="-5"/>
            <a:ext cx="82296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990000"/>
              </a:buClr>
              <a:buSzPts val="2100"/>
              <a:buFont typeface="Arial Black"/>
              <a:buNone/>
            </a:pPr>
            <a:r>
              <a:rPr lang="en"/>
              <a:t>Background</a:t>
            </a:r>
            <a:endParaRPr/>
          </a:p>
        </p:txBody>
      </p:sp>
      <p:pic>
        <p:nvPicPr>
          <p:cNvPr id="126" name="Google Shape;126;p26"/>
          <p:cNvPicPr preferRelativeResize="0"/>
          <p:nvPr/>
        </p:nvPicPr>
        <p:blipFill>
          <a:blip r:embed="rId3">
            <a:alphaModFix/>
          </a:blip>
          <a:stretch>
            <a:fillRect/>
          </a:stretch>
        </p:blipFill>
        <p:spPr>
          <a:xfrm>
            <a:off x="2291400" y="663200"/>
            <a:ext cx="4723989" cy="3965999"/>
          </a:xfrm>
          <a:prstGeom prst="rect">
            <a:avLst/>
          </a:prstGeom>
          <a:noFill/>
          <a:ln>
            <a:noFill/>
          </a:ln>
        </p:spPr>
      </p:pic>
      <p:sp>
        <p:nvSpPr>
          <p:cNvPr id="127" name="Google Shape;12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solidFill>
                <a:srgbClr val="990000"/>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144525" y="-5"/>
            <a:ext cx="82296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990000"/>
              </a:buClr>
              <a:buSzPts val="2100"/>
              <a:buFont typeface="Arial Black"/>
              <a:buNone/>
            </a:pPr>
            <a:r>
              <a:rPr lang="en"/>
              <a:t>Hypothesis and Why Using Data?</a:t>
            </a:r>
            <a:endParaRPr/>
          </a:p>
        </p:txBody>
      </p:sp>
      <p:sp>
        <p:nvSpPr>
          <p:cNvPr id="133" name="Google Shape;133;p27"/>
          <p:cNvSpPr txBox="1"/>
          <p:nvPr>
            <p:ph idx="1" type="body"/>
          </p:nvPr>
        </p:nvSpPr>
        <p:spPr>
          <a:xfrm>
            <a:off x="144525" y="870600"/>
            <a:ext cx="8458200" cy="22605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00000"/>
              </a:lnSpc>
              <a:spcBef>
                <a:spcPts val="0"/>
              </a:spcBef>
              <a:spcAft>
                <a:spcPts val="0"/>
              </a:spcAft>
              <a:buClr>
                <a:schemeClr val="dk1"/>
              </a:buClr>
              <a:buSzPts val="1800"/>
              <a:buNone/>
            </a:pPr>
            <a:r>
              <a:rPr lang="en">
                <a:solidFill>
                  <a:srgbClr val="E69138"/>
                </a:solidFill>
                <a:latin typeface="Arial Black"/>
                <a:ea typeface="Arial Black"/>
                <a:cs typeface="Arial Black"/>
                <a:sym typeface="Arial Black"/>
              </a:rPr>
              <a:t>Hypothesis</a:t>
            </a:r>
            <a:r>
              <a:rPr lang="en">
                <a:solidFill>
                  <a:srgbClr val="FF9900"/>
                </a:solidFill>
              </a:rPr>
              <a:t>:  </a:t>
            </a:r>
            <a:endParaRPr>
              <a:solidFill>
                <a:srgbClr val="FF9900"/>
              </a:solidFill>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Genders of movie leads have impact on movie revenue.</a:t>
            </a:r>
            <a:endParaRPr/>
          </a:p>
          <a:p>
            <a:pPr indent="0" lvl="0" marL="0" rtl="0" algn="l">
              <a:lnSpc>
                <a:spcPct val="100000"/>
              </a:lnSpc>
              <a:spcBef>
                <a:spcPts val="0"/>
              </a:spcBef>
              <a:spcAft>
                <a:spcPts val="0"/>
              </a:spcAft>
              <a:buClr>
                <a:schemeClr val="dk1"/>
              </a:buClr>
              <a:buSzPts val="1800"/>
              <a:buNone/>
            </a:pPr>
            <a:r>
              <a:t/>
            </a:r>
            <a:endParaRPr/>
          </a:p>
          <a:p>
            <a:pPr indent="0" lvl="0" marL="0" rtl="0" algn="l">
              <a:lnSpc>
                <a:spcPct val="100000"/>
              </a:lnSpc>
              <a:spcBef>
                <a:spcPts val="0"/>
              </a:spcBef>
              <a:spcAft>
                <a:spcPts val="0"/>
              </a:spcAft>
              <a:buClr>
                <a:schemeClr val="dk1"/>
              </a:buClr>
              <a:buSzPts val="1800"/>
              <a:buNone/>
            </a:pPr>
            <a:r>
              <a:rPr lang="en">
                <a:solidFill>
                  <a:srgbClr val="E69138"/>
                </a:solidFill>
                <a:latin typeface="Arial Black"/>
                <a:ea typeface="Arial Black"/>
                <a:cs typeface="Arial Black"/>
                <a:sym typeface="Arial Black"/>
              </a:rPr>
              <a:t>Why using Data? </a:t>
            </a:r>
            <a:endParaRPr>
              <a:solidFill>
                <a:srgbClr val="E69138"/>
              </a:solidFill>
              <a:latin typeface="Arial Black"/>
              <a:ea typeface="Arial Black"/>
              <a:cs typeface="Arial Black"/>
              <a:sym typeface="Arial Black"/>
            </a:endParaRPr>
          </a:p>
          <a:p>
            <a:pPr indent="0" lvl="0" marL="0" rtl="0" algn="l">
              <a:lnSpc>
                <a:spcPct val="100000"/>
              </a:lnSpc>
              <a:spcBef>
                <a:spcPts val="0"/>
              </a:spcBef>
              <a:spcAft>
                <a:spcPts val="0"/>
              </a:spcAft>
              <a:buClr>
                <a:schemeClr val="dk1"/>
              </a:buClr>
              <a:buSzPts val="1800"/>
              <a:buNone/>
            </a:pPr>
            <a:r>
              <a:t/>
            </a:r>
            <a:endParaRPr/>
          </a:p>
          <a:p>
            <a:pPr indent="-342900" lvl="0" marL="457200" rtl="0" algn="l">
              <a:lnSpc>
                <a:spcPct val="100000"/>
              </a:lnSpc>
              <a:spcBef>
                <a:spcPts val="0"/>
              </a:spcBef>
              <a:spcAft>
                <a:spcPts val="0"/>
              </a:spcAft>
              <a:buSzPts val="1800"/>
              <a:buChar char="●"/>
            </a:pPr>
            <a:r>
              <a:rPr lang="en"/>
              <a:t>Many factors affecting revenue</a:t>
            </a:r>
            <a:endParaRPr/>
          </a:p>
          <a:p>
            <a:pPr indent="-342900" lvl="0" marL="457200" rtl="0" algn="l">
              <a:lnSpc>
                <a:spcPct val="100000"/>
              </a:lnSpc>
              <a:spcBef>
                <a:spcPts val="0"/>
              </a:spcBef>
              <a:spcAft>
                <a:spcPts val="0"/>
              </a:spcAft>
              <a:buSzPts val="1800"/>
              <a:buChar char="●"/>
            </a:pPr>
            <a:r>
              <a:rPr lang="en"/>
              <a:t>Common perception V.S. Data justification*</a:t>
            </a:r>
            <a:endParaRPr/>
          </a:p>
        </p:txBody>
      </p:sp>
      <p:pic>
        <p:nvPicPr>
          <p:cNvPr id="134" name="Google Shape;134;p27"/>
          <p:cNvPicPr preferRelativeResize="0"/>
          <p:nvPr/>
        </p:nvPicPr>
        <p:blipFill>
          <a:blip r:embed="rId3">
            <a:alphaModFix/>
          </a:blip>
          <a:stretch>
            <a:fillRect/>
          </a:stretch>
        </p:blipFill>
        <p:spPr>
          <a:xfrm>
            <a:off x="4331575" y="3131100"/>
            <a:ext cx="2853551" cy="1498105"/>
          </a:xfrm>
          <a:prstGeom prst="rect">
            <a:avLst/>
          </a:prstGeom>
          <a:noFill/>
          <a:ln>
            <a:noFill/>
          </a:ln>
        </p:spPr>
      </p:pic>
      <p:pic>
        <p:nvPicPr>
          <p:cNvPr id="135" name="Google Shape;135;p27"/>
          <p:cNvPicPr preferRelativeResize="0"/>
          <p:nvPr/>
        </p:nvPicPr>
        <p:blipFill>
          <a:blip r:embed="rId4">
            <a:alphaModFix/>
          </a:blip>
          <a:stretch>
            <a:fillRect/>
          </a:stretch>
        </p:blipFill>
        <p:spPr>
          <a:xfrm>
            <a:off x="1478025" y="3131099"/>
            <a:ext cx="2853551" cy="1498100"/>
          </a:xfrm>
          <a:prstGeom prst="rect">
            <a:avLst/>
          </a:prstGeom>
          <a:noFill/>
          <a:ln>
            <a:noFill/>
          </a:ln>
        </p:spPr>
      </p:pic>
      <p:sp>
        <p:nvSpPr>
          <p:cNvPr id="136" name="Google Shape;13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solidFill>
                <a:srgbClr val="990000"/>
              </a:solidFill>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155000" y="-5"/>
            <a:ext cx="82296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990000"/>
              </a:buClr>
              <a:buSzPts val="2100"/>
              <a:buFont typeface="Arial Black"/>
              <a:buNone/>
            </a:pPr>
            <a:r>
              <a:rPr lang="en"/>
              <a:t>Ideal Experiment</a:t>
            </a:r>
            <a:endParaRPr/>
          </a:p>
        </p:txBody>
      </p:sp>
      <p:sp>
        <p:nvSpPr>
          <p:cNvPr id="142" name="Google Shape;142;p28"/>
          <p:cNvSpPr txBox="1"/>
          <p:nvPr>
            <p:ph idx="1" type="body"/>
          </p:nvPr>
        </p:nvSpPr>
        <p:spPr>
          <a:xfrm>
            <a:off x="228600" y="766850"/>
            <a:ext cx="4901700" cy="3470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935"/>
              <a:buFont typeface="Arial"/>
              <a:buNone/>
            </a:pPr>
            <a:r>
              <a:rPr lang="en"/>
              <a:t>Create a series pairs of two movies with the </a:t>
            </a:r>
            <a:r>
              <a:rPr b="1" lang="en">
                <a:solidFill>
                  <a:srgbClr val="980000"/>
                </a:solidFill>
              </a:rPr>
              <a:t>same qualities</a:t>
            </a:r>
            <a:r>
              <a:rPr lang="en"/>
              <a:t> but </a:t>
            </a:r>
            <a:r>
              <a:rPr b="1" lang="en">
                <a:solidFill>
                  <a:srgbClr val="980000"/>
                </a:solidFill>
              </a:rPr>
              <a:t>different genders</a:t>
            </a:r>
            <a:r>
              <a:rPr lang="en"/>
              <a:t> of the lead as follow:</a:t>
            </a:r>
            <a:endParaRPr/>
          </a:p>
          <a:p>
            <a:pPr indent="-342900" lvl="0" marL="457200" rtl="0" algn="l">
              <a:lnSpc>
                <a:spcPct val="100000"/>
              </a:lnSpc>
              <a:spcBef>
                <a:spcPts val="0"/>
              </a:spcBef>
              <a:spcAft>
                <a:spcPts val="0"/>
              </a:spcAft>
              <a:buSzPts val="1800"/>
              <a:buChar char="●"/>
            </a:pPr>
            <a:r>
              <a:rPr lang="en"/>
              <a:t>Genres</a:t>
            </a:r>
            <a:endParaRPr/>
          </a:p>
          <a:p>
            <a:pPr indent="-342900" lvl="0" marL="457200" rtl="0" algn="l">
              <a:lnSpc>
                <a:spcPct val="100000"/>
              </a:lnSpc>
              <a:spcBef>
                <a:spcPts val="0"/>
              </a:spcBef>
              <a:spcAft>
                <a:spcPts val="0"/>
              </a:spcAft>
              <a:buSzPts val="1800"/>
              <a:buChar char="●"/>
            </a:pPr>
            <a:r>
              <a:rPr lang="en"/>
              <a:t>Scripts </a:t>
            </a:r>
            <a:endParaRPr/>
          </a:p>
          <a:p>
            <a:pPr indent="-342900" lvl="0" marL="457200" rtl="0" algn="l">
              <a:lnSpc>
                <a:spcPct val="100000"/>
              </a:lnSpc>
              <a:spcBef>
                <a:spcPts val="0"/>
              </a:spcBef>
              <a:spcAft>
                <a:spcPts val="0"/>
              </a:spcAft>
              <a:buSzPts val="1800"/>
              <a:buChar char="●"/>
            </a:pPr>
            <a:r>
              <a:rPr lang="en"/>
              <a:t>Directors </a:t>
            </a:r>
            <a:endParaRPr/>
          </a:p>
          <a:p>
            <a:pPr indent="-342900" lvl="0" marL="457200" rtl="0" algn="l">
              <a:lnSpc>
                <a:spcPct val="100000"/>
              </a:lnSpc>
              <a:spcBef>
                <a:spcPts val="0"/>
              </a:spcBef>
              <a:spcAft>
                <a:spcPts val="0"/>
              </a:spcAft>
              <a:buSzPts val="1800"/>
              <a:buChar char="●"/>
            </a:pPr>
            <a:r>
              <a:rPr lang="en"/>
              <a:t>Two movie leads with same popularity and acting skill</a:t>
            </a:r>
            <a:endParaRPr/>
          </a:p>
          <a:p>
            <a:pPr indent="-342900" lvl="0" marL="457200" rtl="0" algn="l">
              <a:lnSpc>
                <a:spcPct val="100000"/>
              </a:lnSpc>
              <a:spcBef>
                <a:spcPts val="0"/>
              </a:spcBef>
              <a:spcAft>
                <a:spcPts val="0"/>
              </a:spcAft>
              <a:buSzPts val="1800"/>
              <a:buChar char="●"/>
            </a:pPr>
            <a:r>
              <a:rPr lang="en"/>
              <a:t>Constructed in a similar way</a:t>
            </a:r>
            <a:endParaRPr/>
          </a:p>
          <a:p>
            <a:pPr indent="-342900" lvl="0" marL="457200" rtl="0" algn="l">
              <a:lnSpc>
                <a:spcPct val="100000"/>
              </a:lnSpc>
              <a:spcBef>
                <a:spcPts val="0"/>
              </a:spcBef>
              <a:spcAft>
                <a:spcPts val="0"/>
              </a:spcAft>
              <a:buSzPts val="1800"/>
              <a:buChar char="●"/>
            </a:pPr>
            <a:r>
              <a:rPr lang="en"/>
              <a:t>Displayed in the same place</a:t>
            </a:r>
            <a:endParaRPr/>
          </a:p>
        </p:txBody>
      </p:sp>
      <p:pic>
        <p:nvPicPr>
          <p:cNvPr id="143" name="Google Shape;143;p28"/>
          <p:cNvPicPr preferRelativeResize="0"/>
          <p:nvPr/>
        </p:nvPicPr>
        <p:blipFill>
          <a:blip r:embed="rId3">
            <a:alphaModFix/>
          </a:blip>
          <a:stretch>
            <a:fillRect/>
          </a:stretch>
        </p:blipFill>
        <p:spPr>
          <a:xfrm>
            <a:off x="5255975" y="766850"/>
            <a:ext cx="2898691" cy="1573575"/>
          </a:xfrm>
          <a:prstGeom prst="rect">
            <a:avLst/>
          </a:prstGeom>
          <a:noFill/>
          <a:ln>
            <a:noFill/>
          </a:ln>
          <a:effectLst>
            <a:outerShdw blurRad="57150" rotWithShape="0" algn="bl" dir="5400000" dist="19050">
              <a:srgbClr val="000000">
                <a:alpha val="50000"/>
              </a:srgbClr>
            </a:outerShdw>
          </a:effectLst>
        </p:spPr>
      </p:pic>
      <p:pic>
        <p:nvPicPr>
          <p:cNvPr id="144" name="Google Shape;144;p28"/>
          <p:cNvPicPr preferRelativeResize="0"/>
          <p:nvPr/>
        </p:nvPicPr>
        <p:blipFill>
          <a:blip r:embed="rId4">
            <a:alphaModFix/>
          </a:blip>
          <a:stretch>
            <a:fillRect/>
          </a:stretch>
        </p:blipFill>
        <p:spPr>
          <a:xfrm>
            <a:off x="5255975" y="2611375"/>
            <a:ext cx="2898698" cy="1929139"/>
          </a:xfrm>
          <a:prstGeom prst="rect">
            <a:avLst/>
          </a:prstGeom>
          <a:noFill/>
          <a:ln>
            <a:noFill/>
          </a:ln>
        </p:spPr>
      </p:pic>
      <p:sp>
        <p:nvSpPr>
          <p:cNvPr id="145" name="Google Shape;14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solidFill>
                <a:srgbClr val="990000"/>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147100" y="-5"/>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Our Dataset</a:t>
            </a:r>
            <a:endParaRPr/>
          </a:p>
        </p:txBody>
      </p:sp>
      <p:graphicFrame>
        <p:nvGraphicFramePr>
          <p:cNvPr id="151" name="Google Shape;151;p29"/>
          <p:cNvGraphicFramePr/>
          <p:nvPr/>
        </p:nvGraphicFramePr>
        <p:xfrm>
          <a:off x="228588" y="804500"/>
          <a:ext cx="3000000" cy="3000000"/>
        </p:xfrm>
        <a:graphic>
          <a:graphicData uri="http://schemas.openxmlformats.org/drawingml/2006/table">
            <a:tbl>
              <a:tblPr>
                <a:noFill/>
                <a:tableStyleId>{003154D8-08FA-4C6D-AED4-1D02D8130EA7}</a:tableStyleId>
              </a:tblPr>
              <a:tblGrid>
                <a:gridCol w="1834025"/>
                <a:gridCol w="1248350"/>
                <a:gridCol w="5375825"/>
              </a:tblGrid>
              <a:tr h="372625">
                <a:tc>
                  <a:txBody>
                    <a:bodyPr/>
                    <a:lstStyle/>
                    <a:p>
                      <a:pPr indent="0" lvl="0" marL="0" rtl="0" algn="l">
                        <a:spcBef>
                          <a:spcPts val="0"/>
                        </a:spcBef>
                        <a:spcAft>
                          <a:spcPts val="0"/>
                        </a:spcAft>
                        <a:buNone/>
                      </a:pPr>
                      <a:r>
                        <a:t/>
                      </a:r>
                      <a:endParaRPr b="1"/>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Variables</a:t>
                      </a:r>
                      <a:endParaRPr b="1"/>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Description</a:t>
                      </a:r>
                      <a:endParaRPr b="1"/>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4750">
                <a:tc>
                  <a:txBody>
                    <a:bodyPr/>
                    <a:lstStyle/>
                    <a:p>
                      <a:pPr indent="0" lvl="0" marL="0" rtl="0" algn="ctr">
                        <a:lnSpc>
                          <a:spcPct val="115000"/>
                        </a:lnSpc>
                        <a:spcBef>
                          <a:spcPts val="0"/>
                        </a:spcBef>
                        <a:spcAft>
                          <a:spcPts val="0"/>
                        </a:spcAft>
                        <a:buNone/>
                      </a:pPr>
                      <a:r>
                        <a:rPr lang="en"/>
                        <a:t>Dependent Variable</a:t>
                      </a:r>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Gross</a:t>
                      </a:r>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Revenue of a movie (in million dollars); Adjusted by inflation rate;</a:t>
                      </a:r>
                      <a:endParaRPr/>
                    </a:p>
                    <a:p>
                      <a:pPr indent="0" lvl="0" marL="0" rtl="0" algn="l">
                        <a:lnSpc>
                          <a:spcPct val="115000"/>
                        </a:lnSpc>
                        <a:spcBef>
                          <a:spcPts val="0"/>
                        </a:spcBef>
                        <a:spcAft>
                          <a:spcPts val="0"/>
                        </a:spcAft>
                        <a:buNone/>
                      </a:pPr>
                      <a:r>
                        <a:rPr lang="en"/>
                        <a:t>Revenue lower than 10 millions dollars were removed</a:t>
                      </a:r>
                      <a:endParaRPr/>
                    </a:p>
                  </a:txBody>
                  <a:tcPr marT="45725" marB="45725" marR="91450" marL="91450" anchor="ct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2625">
                <a:tc rowSpan="4">
                  <a:txBody>
                    <a:bodyPr/>
                    <a:lstStyle/>
                    <a:p>
                      <a:pPr indent="0" lvl="0" marL="0" rtl="0" algn="ctr">
                        <a:lnSpc>
                          <a:spcPct val="115000"/>
                        </a:lnSpc>
                        <a:spcBef>
                          <a:spcPts val="0"/>
                        </a:spcBef>
                        <a:spcAft>
                          <a:spcPts val="0"/>
                        </a:spcAft>
                        <a:buNone/>
                      </a:pPr>
                      <a:r>
                        <a:rPr lang="en"/>
                        <a:t>Independent Variable</a:t>
                      </a:r>
                      <a:endParaRPr/>
                    </a:p>
                  </a:txBody>
                  <a:tcPr marT="45725" marB="45725" marR="91450" marL="91450" anchor="ctr">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Gender</a:t>
                      </a:r>
                      <a:endParaRPr/>
                    </a:p>
                  </a:txBody>
                  <a:tcPr marT="45725" marB="45725" marR="91450" marL="91450" anchor="ctr">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t>Gender of leading character of the movie</a:t>
                      </a:r>
                      <a:endParaRPr/>
                    </a:p>
                  </a:txBody>
                  <a:tcPr marT="45725" marB="45725" marR="91450" marL="91450" anchor="ctr">
                    <a:lnT cap="flat" cmpd="sng" w="12700">
                      <a:solidFill>
                        <a:srgbClr val="000000"/>
                      </a:solidFill>
                      <a:prstDash val="solid"/>
                      <a:round/>
                      <a:headEnd len="sm" w="sm" type="none"/>
                      <a:tailEnd len="sm" w="sm" type="none"/>
                    </a:lnT>
                  </a:tcPr>
                </a:tc>
              </a:tr>
              <a:tr h="399975">
                <a:tc vMerge="1"/>
                <a:tc>
                  <a:txBody>
                    <a:bodyPr/>
                    <a:lstStyle/>
                    <a:p>
                      <a:pPr indent="0" lvl="0" marL="0" rtl="0" algn="ctr">
                        <a:lnSpc>
                          <a:spcPct val="115000"/>
                        </a:lnSpc>
                        <a:spcBef>
                          <a:spcPts val="0"/>
                        </a:spcBef>
                        <a:spcAft>
                          <a:spcPts val="0"/>
                        </a:spcAft>
                        <a:buNone/>
                      </a:pPr>
                      <a:r>
                        <a:rPr lang="en"/>
                        <a:t>Budget</a:t>
                      </a:r>
                      <a:endParaRPr/>
                    </a:p>
                  </a:txBody>
                  <a:tcPr marT="45725" marB="45725" marR="91450" marL="91450" anchor="ctr"/>
                </a:tc>
                <a:tc>
                  <a:txBody>
                    <a:bodyPr/>
                    <a:lstStyle/>
                    <a:p>
                      <a:pPr indent="0" lvl="0" marL="0" rtl="0" algn="l">
                        <a:lnSpc>
                          <a:spcPct val="115000"/>
                        </a:lnSpc>
                        <a:spcBef>
                          <a:spcPts val="0"/>
                        </a:spcBef>
                        <a:spcAft>
                          <a:spcPts val="0"/>
                        </a:spcAft>
                        <a:buNone/>
                      </a:pPr>
                      <a:r>
                        <a:rPr lang="en"/>
                        <a:t>Budget of a movie (in million dollars); Adjusted by inflation rate;</a:t>
                      </a:r>
                      <a:endParaRPr/>
                    </a:p>
                  </a:txBody>
                  <a:tcPr marT="45725" marB="45725" marR="91450" marL="91450" anchor="ctr"/>
                </a:tc>
              </a:tr>
              <a:tr h="372625">
                <a:tc vMerge="1"/>
                <a:tc>
                  <a:txBody>
                    <a:bodyPr/>
                    <a:lstStyle/>
                    <a:p>
                      <a:pPr indent="0" lvl="0" marL="0" rtl="0" algn="ctr">
                        <a:lnSpc>
                          <a:spcPct val="115000"/>
                        </a:lnSpc>
                        <a:spcBef>
                          <a:spcPts val="0"/>
                        </a:spcBef>
                        <a:spcAft>
                          <a:spcPts val="0"/>
                        </a:spcAft>
                        <a:buNone/>
                      </a:pPr>
                      <a:r>
                        <a:rPr lang="en"/>
                        <a:t>Year</a:t>
                      </a:r>
                      <a:endParaRPr/>
                    </a:p>
                  </a:txBody>
                  <a:tcPr marT="45725" marB="45725" marR="91450" marL="91450" anchor="ctr"/>
                </a:tc>
                <a:tc>
                  <a:txBody>
                    <a:bodyPr/>
                    <a:lstStyle/>
                    <a:p>
                      <a:pPr indent="0" lvl="0" marL="0" rtl="0" algn="l">
                        <a:lnSpc>
                          <a:spcPct val="115000"/>
                        </a:lnSpc>
                        <a:spcBef>
                          <a:spcPts val="0"/>
                        </a:spcBef>
                        <a:spcAft>
                          <a:spcPts val="0"/>
                        </a:spcAft>
                        <a:buNone/>
                      </a:pPr>
                      <a:r>
                        <a:rPr lang="en"/>
                        <a:t>Releasing year of a movie; 1: 1980, 41: 2020</a:t>
                      </a:r>
                      <a:endParaRPr/>
                    </a:p>
                  </a:txBody>
                  <a:tcPr marT="45725" marB="45725" marR="91450" marL="91450" anchor="ctr"/>
                </a:tc>
              </a:tr>
              <a:tr h="372625">
                <a:tc vMerge="1"/>
                <a:tc>
                  <a:txBody>
                    <a:bodyPr/>
                    <a:lstStyle/>
                    <a:p>
                      <a:pPr indent="0" lvl="0" marL="0" rtl="0" algn="ctr">
                        <a:lnSpc>
                          <a:spcPct val="115000"/>
                        </a:lnSpc>
                        <a:spcBef>
                          <a:spcPts val="0"/>
                        </a:spcBef>
                        <a:spcAft>
                          <a:spcPts val="0"/>
                        </a:spcAft>
                        <a:buNone/>
                      </a:pPr>
                      <a:r>
                        <a:rPr lang="en"/>
                        <a:t>Scores</a:t>
                      </a:r>
                      <a:endParaRPr/>
                    </a:p>
                  </a:txBody>
                  <a:tcPr marT="45725" marB="45725" marR="91450" marL="91450" anchor="ctr"/>
                </a:tc>
                <a:tc>
                  <a:txBody>
                    <a:bodyPr/>
                    <a:lstStyle/>
                    <a:p>
                      <a:pPr indent="0" lvl="0" marL="0" rtl="0" algn="l">
                        <a:lnSpc>
                          <a:spcPct val="115000"/>
                        </a:lnSpc>
                        <a:spcBef>
                          <a:spcPts val="0"/>
                        </a:spcBef>
                        <a:spcAft>
                          <a:spcPts val="0"/>
                        </a:spcAft>
                        <a:buNone/>
                      </a:pPr>
                      <a:r>
                        <a:rPr lang="en"/>
                        <a:t>IMDB score of a movie; range: 0 - 10</a:t>
                      </a:r>
                      <a:endParaRPr/>
                    </a:p>
                  </a:txBody>
                  <a:tcPr marT="45725" marB="45725" marR="91450" marL="91450" anchor="ctr"/>
                </a:tc>
              </a:tr>
              <a:tr h="644750">
                <a:tc>
                  <a:txBody>
                    <a:bodyPr/>
                    <a:lstStyle/>
                    <a:p>
                      <a:pPr indent="0" lvl="0" marL="0" rtl="0" algn="l">
                        <a:spcBef>
                          <a:spcPts val="0"/>
                        </a:spcBef>
                        <a:spcAft>
                          <a:spcPts val="0"/>
                        </a:spcAft>
                        <a:buNone/>
                      </a:pPr>
                      <a:r>
                        <a:t/>
                      </a:r>
                      <a:endParaRPr/>
                    </a:p>
                  </a:txBody>
                  <a:tcPr marT="45725" marB="45725" marR="91450" marL="91450" anchor="ctr"/>
                </a:tc>
                <a:tc>
                  <a:txBody>
                    <a:bodyPr/>
                    <a:lstStyle/>
                    <a:p>
                      <a:pPr indent="0" lvl="0" marL="0" rtl="0" algn="ctr">
                        <a:lnSpc>
                          <a:spcPct val="115000"/>
                        </a:lnSpc>
                        <a:spcBef>
                          <a:spcPts val="0"/>
                        </a:spcBef>
                        <a:spcAft>
                          <a:spcPts val="0"/>
                        </a:spcAft>
                        <a:buNone/>
                      </a:pPr>
                      <a:r>
                        <a:rPr lang="en"/>
                        <a:t>Rating</a:t>
                      </a:r>
                      <a:endParaRPr/>
                    </a:p>
                  </a:txBody>
                  <a:tcPr marT="45725" marB="45725" marR="91450" marL="91450" anchor="ctr"/>
                </a:tc>
                <a:tc>
                  <a:txBody>
                    <a:bodyPr/>
                    <a:lstStyle/>
                    <a:p>
                      <a:pPr indent="0" lvl="0" marL="0" rtl="0" algn="l">
                        <a:lnSpc>
                          <a:spcPct val="115000"/>
                        </a:lnSpc>
                        <a:spcBef>
                          <a:spcPts val="0"/>
                        </a:spcBef>
                        <a:spcAft>
                          <a:spcPts val="0"/>
                        </a:spcAft>
                        <a:buNone/>
                      </a:pPr>
                      <a:r>
                        <a:rPr lang="en"/>
                        <a:t>Age limits of a movie</a:t>
                      </a:r>
                      <a:endParaRPr/>
                    </a:p>
                    <a:p>
                      <a:pPr indent="0" lvl="0" marL="0" rtl="0" algn="l">
                        <a:lnSpc>
                          <a:spcPct val="115000"/>
                        </a:lnSpc>
                        <a:spcBef>
                          <a:spcPts val="0"/>
                        </a:spcBef>
                        <a:spcAft>
                          <a:spcPts val="0"/>
                        </a:spcAft>
                        <a:buNone/>
                      </a:pPr>
                      <a:r>
                        <a:rPr lang="en"/>
                        <a:t>G and PG;  PG-13;  R, NC-17 and others</a:t>
                      </a:r>
                      <a:endParaRPr/>
                    </a:p>
                  </a:txBody>
                  <a:tcPr marT="45725" marB="45725" marR="91450" marL="91450" anchor="ctr"/>
                </a:tc>
              </a:tr>
              <a:tr h="644750">
                <a:tc>
                  <a:txBody>
                    <a:bodyPr/>
                    <a:lstStyle/>
                    <a:p>
                      <a:pPr indent="0" lvl="0" marL="0" rtl="0" algn="l">
                        <a:spcBef>
                          <a:spcPts val="0"/>
                        </a:spcBef>
                        <a:spcAft>
                          <a:spcPts val="0"/>
                        </a:spcAft>
                        <a:buNone/>
                      </a:pPr>
                      <a:r>
                        <a:t/>
                      </a:r>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Genres</a:t>
                      </a:r>
                      <a:endParaRPr/>
                    </a:p>
                  </a:txBody>
                  <a:tcPr marT="45725" marB="45725" marR="91450" marL="91450" anchor="ctr">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Categories of a movie</a:t>
                      </a:r>
                      <a:endParaRPr/>
                    </a:p>
                    <a:p>
                      <a:pPr indent="0" lvl="0" marL="0" rtl="0" algn="l">
                        <a:lnSpc>
                          <a:spcPct val="115000"/>
                        </a:lnSpc>
                        <a:spcBef>
                          <a:spcPts val="0"/>
                        </a:spcBef>
                        <a:spcAft>
                          <a:spcPts val="0"/>
                        </a:spcAft>
                        <a:buNone/>
                      </a:pPr>
                      <a:r>
                        <a:rPr lang="en"/>
                        <a:t>Adventures, action, comedy, drama movies, and others</a:t>
                      </a:r>
                      <a:endParaRPr/>
                    </a:p>
                  </a:txBody>
                  <a:tcPr marT="45725" marB="45725" marR="91450" marL="91450" anchor="ctr">
                    <a:lnB cap="flat" cmpd="sng" w="12700">
                      <a:solidFill>
                        <a:srgbClr val="000000"/>
                      </a:solidFill>
                      <a:prstDash val="solid"/>
                      <a:round/>
                      <a:headEnd len="sm" w="sm" type="none"/>
                      <a:tailEnd len="sm" w="sm" type="none"/>
                    </a:lnB>
                  </a:tcPr>
                </a:tc>
              </a:tr>
            </a:tbl>
          </a:graphicData>
        </a:graphic>
      </p:graphicFrame>
      <p:sp>
        <p:nvSpPr>
          <p:cNvPr id="152" name="Google Shape;15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990000"/>
                </a:solidFill>
                <a:latin typeface="Arial Black"/>
                <a:ea typeface="Arial Black"/>
                <a:cs typeface="Arial Black"/>
                <a:sym typeface="Arial Black"/>
              </a:rPr>
              <a:t>‹#›</a:t>
            </a:fld>
            <a:endParaRPr>
              <a:solidFill>
                <a:srgbClr val="990000"/>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idx="1" type="body"/>
          </p:nvPr>
        </p:nvSpPr>
        <p:spPr>
          <a:xfrm>
            <a:off x="152847" y="328945"/>
            <a:ext cx="3765000" cy="5691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100"/>
              <a:t>Revenue Distribution</a:t>
            </a:r>
            <a:r>
              <a:rPr lang="en" sz="2100"/>
              <a:t>:</a:t>
            </a:r>
            <a:endParaRPr sz="2100"/>
          </a:p>
        </p:txBody>
      </p:sp>
      <p:pic>
        <p:nvPicPr>
          <p:cNvPr id="158" name="Google Shape;158;p30"/>
          <p:cNvPicPr preferRelativeResize="0"/>
          <p:nvPr/>
        </p:nvPicPr>
        <p:blipFill>
          <a:blip r:embed="rId3">
            <a:alphaModFix/>
          </a:blip>
          <a:stretch>
            <a:fillRect/>
          </a:stretch>
        </p:blipFill>
        <p:spPr>
          <a:xfrm>
            <a:off x="228600" y="1828345"/>
            <a:ext cx="4177221" cy="2472767"/>
          </a:xfrm>
          <a:prstGeom prst="rect">
            <a:avLst/>
          </a:prstGeom>
          <a:noFill/>
          <a:ln>
            <a:noFill/>
          </a:ln>
        </p:spPr>
      </p:pic>
      <p:pic>
        <p:nvPicPr>
          <p:cNvPr id="159" name="Google Shape;159;p30"/>
          <p:cNvPicPr preferRelativeResize="0"/>
          <p:nvPr/>
        </p:nvPicPr>
        <p:blipFill>
          <a:blip r:embed="rId4">
            <a:alphaModFix/>
          </a:blip>
          <a:stretch>
            <a:fillRect/>
          </a:stretch>
        </p:blipFill>
        <p:spPr>
          <a:xfrm>
            <a:off x="4782251" y="1808487"/>
            <a:ext cx="4063124" cy="2405284"/>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30"/>
          <p:cNvSpPr txBox="1"/>
          <p:nvPr/>
        </p:nvSpPr>
        <p:spPr>
          <a:xfrm>
            <a:off x="228600" y="898050"/>
            <a:ext cx="56130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Highly right-skewed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1"/>
          <p:cNvPicPr preferRelativeResize="0"/>
          <p:nvPr/>
        </p:nvPicPr>
        <p:blipFill>
          <a:blip r:embed="rId3">
            <a:alphaModFix/>
          </a:blip>
          <a:stretch>
            <a:fillRect/>
          </a:stretch>
        </p:blipFill>
        <p:spPr>
          <a:xfrm>
            <a:off x="228600" y="709825"/>
            <a:ext cx="3915876" cy="3919376"/>
          </a:xfrm>
          <a:prstGeom prst="rect">
            <a:avLst/>
          </a:prstGeom>
          <a:noFill/>
          <a:ln>
            <a:noFill/>
          </a:ln>
        </p:spPr>
      </p:pic>
      <p:sp>
        <p:nvSpPr>
          <p:cNvPr id="167" name="Google Shape;167;p31"/>
          <p:cNvSpPr txBox="1"/>
          <p:nvPr>
            <p:ph idx="1" type="body"/>
          </p:nvPr>
        </p:nvSpPr>
        <p:spPr>
          <a:xfrm>
            <a:off x="141797" y="338545"/>
            <a:ext cx="3765000" cy="5691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100"/>
              <a:t>Revenue vs Gender:</a:t>
            </a:r>
            <a:endParaRPr sz="2100"/>
          </a:p>
        </p:txBody>
      </p:sp>
      <p:sp>
        <p:nvSpPr>
          <p:cNvPr id="168" name="Google Shape;168;p31"/>
          <p:cNvSpPr txBox="1"/>
          <p:nvPr>
            <p:ph idx="3" type="body"/>
          </p:nvPr>
        </p:nvSpPr>
        <p:spPr>
          <a:xfrm>
            <a:off x="4532575" y="366000"/>
            <a:ext cx="4152000" cy="3557400"/>
          </a:xfrm>
          <a:prstGeom prst="rect">
            <a:avLst/>
          </a:prstGeom>
          <a:noFill/>
          <a:ln>
            <a:noFill/>
          </a:ln>
        </p:spPr>
        <p:txBody>
          <a:bodyPr anchorCtr="0" anchor="t" bIns="34275" lIns="68575" spcFirstLastPara="1" rIns="68575" wrap="square" tIns="34275">
            <a:normAutofit/>
          </a:bodyPr>
          <a:lstStyle/>
          <a:p>
            <a:pPr indent="-336550" lvl="0" marL="457200" rtl="0" algn="l">
              <a:lnSpc>
                <a:spcPct val="115000"/>
              </a:lnSpc>
              <a:spcBef>
                <a:spcPts val="0"/>
              </a:spcBef>
              <a:spcAft>
                <a:spcPts val="0"/>
              </a:spcAft>
              <a:buSzPts val="1700"/>
              <a:buChar char="●"/>
            </a:pPr>
            <a:r>
              <a:rPr lang="en" sz="1700"/>
              <a:t>Males’ revenue are higher than Females’ in general and on average.</a:t>
            </a:r>
            <a:endParaRPr sz="1700"/>
          </a:p>
          <a:p>
            <a:pPr indent="-336550" lvl="0" marL="457200" rtl="0" algn="l">
              <a:lnSpc>
                <a:spcPct val="115000"/>
              </a:lnSpc>
              <a:spcBef>
                <a:spcPts val="0"/>
              </a:spcBef>
              <a:spcAft>
                <a:spcPts val="0"/>
              </a:spcAft>
              <a:buSzPts val="1700"/>
              <a:buChar char="●"/>
            </a:pPr>
            <a:r>
              <a:rPr lang="en" sz="1700"/>
              <a:t>There are less high revenue samples in female-lead movies</a:t>
            </a:r>
            <a:endParaRPr sz="1700"/>
          </a:p>
        </p:txBody>
      </p:sp>
      <p:pic>
        <p:nvPicPr>
          <p:cNvPr id="169" name="Google Shape;169;p31"/>
          <p:cNvPicPr preferRelativeResize="0"/>
          <p:nvPr/>
        </p:nvPicPr>
        <p:blipFill rotWithShape="1">
          <a:blip r:embed="rId4">
            <a:alphaModFix/>
          </a:blip>
          <a:srcRect b="0" l="0" r="0" t="0"/>
          <a:stretch/>
        </p:blipFill>
        <p:spPr>
          <a:xfrm>
            <a:off x="4765925" y="1684725"/>
            <a:ext cx="3685300" cy="2944476"/>
          </a:xfrm>
          <a:prstGeom prst="rect">
            <a:avLst/>
          </a:prstGeom>
          <a:noFill/>
          <a:ln>
            <a:noFill/>
          </a:ln>
        </p:spPr>
      </p:pic>
      <p:sp>
        <p:nvSpPr>
          <p:cNvPr id="170" name="Google Shape;17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2"/>
          <p:cNvPicPr preferRelativeResize="0"/>
          <p:nvPr/>
        </p:nvPicPr>
        <p:blipFill>
          <a:blip r:embed="rId3">
            <a:alphaModFix/>
          </a:blip>
          <a:stretch>
            <a:fillRect/>
          </a:stretch>
        </p:blipFill>
        <p:spPr>
          <a:xfrm>
            <a:off x="194250" y="1657250"/>
            <a:ext cx="4112433" cy="2982426"/>
          </a:xfrm>
          <a:prstGeom prst="rect">
            <a:avLst/>
          </a:prstGeom>
          <a:noFill/>
          <a:ln>
            <a:noFill/>
          </a:ln>
        </p:spPr>
      </p:pic>
      <p:sp>
        <p:nvSpPr>
          <p:cNvPr id="176" name="Google Shape;176;p32"/>
          <p:cNvSpPr txBox="1"/>
          <p:nvPr>
            <p:ph idx="1" type="body"/>
          </p:nvPr>
        </p:nvSpPr>
        <p:spPr>
          <a:xfrm>
            <a:off x="133879" y="331075"/>
            <a:ext cx="8225100" cy="5691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100"/>
              <a:t>Revenue vs Budget:                  </a:t>
            </a:r>
            <a:r>
              <a:rPr lang="en" sz="2100"/>
              <a:t>Revenue vs Year: </a:t>
            </a:r>
            <a:r>
              <a:rPr lang="en" sz="2100"/>
              <a:t>          </a:t>
            </a:r>
            <a:endParaRPr/>
          </a:p>
        </p:txBody>
      </p:sp>
      <p:sp>
        <p:nvSpPr>
          <p:cNvPr id="177" name="Google Shape;17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2"/>
          <p:cNvSpPr txBox="1"/>
          <p:nvPr/>
        </p:nvSpPr>
        <p:spPr>
          <a:xfrm>
            <a:off x="228600" y="821850"/>
            <a:ext cx="4078200" cy="738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Positive</a:t>
            </a: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Determine potential</a:t>
            </a:r>
            <a:endParaRPr sz="1800">
              <a:solidFill>
                <a:schemeClr val="dk1"/>
              </a:solidFill>
            </a:endParaRPr>
          </a:p>
        </p:txBody>
      </p:sp>
      <p:sp>
        <p:nvSpPr>
          <p:cNvPr id="179" name="Google Shape;179;p32"/>
          <p:cNvSpPr txBox="1"/>
          <p:nvPr/>
        </p:nvSpPr>
        <p:spPr>
          <a:xfrm>
            <a:off x="4718825" y="821838"/>
            <a:ext cx="40782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Char char="●"/>
            </a:pPr>
            <a:r>
              <a:rPr lang="en" sz="1800">
                <a:solidFill>
                  <a:schemeClr val="dk1"/>
                </a:solidFill>
              </a:rPr>
              <a:t>Inflation adjusted</a:t>
            </a:r>
            <a:endParaRPr sz="1800"/>
          </a:p>
        </p:txBody>
      </p:sp>
      <p:pic>
        <p:nvPicPr>
          <p:cNvPr id="180" name="Google Shape;180;p32"/>
          <p:cNvPicPr preferRelativeResize="0"/>
          <p:nvPr/>
        </p:nvPicPr>
        <p:blipFill>
          <a:blip r:embed="rId4">
            <a:alphaModFix/>
          </a:blip>
          <a:stretch>
            <a:fillRect/>
          </a:stretch>
        </p:blipFill>
        <p:spPr>
          <a:xfrm>
            <a:off x="4459200" y="1435938"/>
            <a:ext cx="4283584" cy="31615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SC Powerpoint Template - Red ">
  <a:themeElements>
    <a:clrScheme name="Custom 51">
      <a:dk1>
        <a:srgbClr val="990000"/>
      </a:dk1>
      <a:lt1>
        <a:srgbClr val="FFFFFF"/>
      </a:lt1>
      <a:dk2>
        <a:srgbClr val="445469"/>
      </a:dk2>
      <a:lt2>
        <a:srgbClr val="E7E6E6"/>
      </a:lt2>
      <a:accent1>
        <a:srgbClr val="991B1E"/>
      </a:accent1>
      <a:accent2>
        <a:srgbClr val="FFCC00"/>
      </a:accent2>
      <a:accent3>
        <a:srgbClr val="939598"/>
      </a:accent3>
      <a:accent4>
        <a:srgbClr val="CCCCCC"/>
      </a:accent4>
      <a:accent5>
        <a:srgbClr val="FFFFFF"/>
      </a:accent5>
      <a:accent6>
        <a:srgbClr val="000000"/>
      </a:accent6>
      <a:hlink>
        <a:srgbClr val="0563C1"/>
      </a:hlink>
      <a:folHlink>
        <a:srgbClr val="95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C Powerpoint Template -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